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65" r:id="rId5"/>
    <p:sldId id="308" r:id="rId6"/>
    <p:sldId id="318" r:id="rId7"/>
    <p:sldId id="328" r:id="rId8"/>
    <p:sldId id="321" r:id="rId9"/>
    <p:sldId id="330" r:id="rId10"/>
    <p:sldId id="317" r:id="rId11"/>
    <p:sldId id="331" r:id="rId12"/>
    <p:sldId id="322" r:id="rId13"/>
    <p:sldId id="326" r:id="rId14"/>
    <p:sldId id="325" r:id="rId15"/>
    <p:sldId id="336" r:id="rId16"/>
    <p:sldId id="324" r:id="rId17"/>
    <p:sldId id="332" r:id="rId18"/>
    <p:sldId id="316" r:id="rId19"/>
    <p:sldId id="333" r:id="rId20"/>
    <p:sldId id="335" r:id="rId21"/>
    <p:sldId id="334" r:id="rId22"/>
  </p:sldIdLst>
  <p:sldSz cx="12188825" cy="6858000"/>
  <p:notesSz cx="6858000" cy="9144000"/>
  <p:custDataLst>
    <p:tags r:id="rId25"/>
  </p:custDataLst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9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501" autoAdjust="0"/>
  </p:normalViewPr>
  <p:slideViewPr>
    <p:cSldViewPr showGuides="1">
      <p:cViewPr varScale="1">
        <p:scale>
          <a:sx n="67" d="100"/>
          <a:sy n="67" d="100"/>
        </p:scale>
        <p:origin x="604" y="7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7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63C41D4-E5C2-48B8-BFBA-E479B1DB16A9}" type="datetime1">
              <a:rPr lang="fr-FR" smtClean="0"/>
              <a:t>15/12/2020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0DD202-58A1-4ABD-B068-DFFCA0C44EA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4219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7A6E30-EA26-42DB-A0B5-B3C4DF5444BE}" type="datetime1">
              <a:rPr lang="fr-FR" smtClean="0"/>
              <a:pPr/>
              <a:t>15/12/2020</a:t>
            </a:fld>
            <a:endParaRPr lang="fr-FR" dirty="0"/>
          </a:p>
        </p:txBody>
      </p:sp>
      <p:sp>
        <p:nvSpPr>
          <p:cNvPr id="4" name="Espace réservé d’image de diapositive 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93199CD-3E1B-4AE6-990F-76F925F5EA9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87539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4368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4669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10393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8417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74205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2959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694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11694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1659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55238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0595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4203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3695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54907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gradFill>
          <a:gsLst>
            <a:gs pos="10000">
              <a:srgbClr val="06171C"/>
            </a:gs>
            <a:gs pos="100000">
              <a:srgbClr val="134251"/>
            </a:gs>
            <a:gs pos="65000">
              <a:srgbClr val="134251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 8" descr="Gande vagu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551612" cy="6857942"/>
          </a:xfrm>
          <a:prstGeom prst="rect">
            <a:avLst/>
          </a:prstGeom>
        </p:spPr>
      </p:pic>
      <p:sp>
        <p:nvSpPr>
          <p:cNvPr id="8" name="Rectangle 7"/>
          <p:cNvSpPr/>
          <p:nvPr/>
        </p:nvSpPr>
        <p:spPr>
          <a:xfrm>
            <a:off x="6094411" y="0"/>
            <a:ext cx="457201" cy="6858000"/>
          </a:xfrm>
          <a:prstGeom prst="rect">
            <a:avLst/>
          </a:prstGeom>
          <a:solidFill>
            <a:srgbClr val="13425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008813" y="1600200"/>
            <a:ext cx="4572001" cy="3733800"/>
          </a:xfrm>
        </p:spPr>
        <p:txBody>
          <a:bodyPr rtlCol="0" anchor="b">
            <a:normAutofit/>
          </a:bodyPr>
          <a:lstStyle>
            <a:lvl1pPr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7008813" y="5562599"/>
            <a:ext cx="4571999" cy="83502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none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9142412" y="609600"/>
            <a:ext cx="1981201" cy="5638800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522412" y="609600"/>
            <a:ext cx="7391399" cy="5638800"/>
          </a:xfrm>
        </p:spPr>
        <p:txBody>
          <a:bodyPr vert="eaVert"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pied de page 4"/>
          <p:cNvSpPr>
            <a:spLocks noGrp="1"/>
          </p:cNvSpPr>
          <p:nvPr>
            <p:ph type="ftr" sz="quarter" idx="11"/>
          </p:nvPr>
        </p:nvSpPr>
        <p:spPr>
          <a:xfrm>
            <a:off x="1979611" y="6400800"/>
            <a:ext cx="5954834" cy="276228"/>
          </a:xfrm>
        </p:spPr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5" name="Espace réservé de la date 3"/>
          <p:cNvSpPr>
            <a:spLocks noGrp="1"/>
          </p:cNvSpPr>
          <p:nvPr>
            <p:ph type="dt" sz="half" idx="10"/>
          </p:nvPr>
        </p:nvSpPr>
        <p:spPr>
          <a:xfrm>
            <a:off x="8228011" y="6400800"/>
            <a:ext cx="1548659" cy="276228"/>
          </a:xfrm>
        </p:spPr>
        <p:txBody>
          <a:bodyPr rtlCol="0"/>
          <a:lstStyle>
            <a:lvl1pPr>
              <a:defRPr/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056811" y="6400800"/>
            <a:ext cx="1066802" cy="276228"/>
          </a:xfrm>
        </p:spPr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bg>
      <p:bgPr>
        <a:gradFill>
          <a:gsLst>
            <a:gs pos="10000">
              <a:srgbClr val="06171C"/>
            </a:gs>
            <a:gs pos="100000">
              <a:srgbClr val="134251"/>
            </a:gs>
            <a:gs pos="65000">
              <a:srgbClr val="13425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2436812" y="1616074"/>
            <a:ext cx="7315198" cy="2727325"/>
          </a:xfrm>
        </p:spPr>
        <p:txBody>
          <a:bodyPr rtlCol="0"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2436814" y="4495800"/>
            <a:ext cx="7315198" cy="1673225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fr-FR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979613" y="1828800"/>
            <a:ext cx="4419599" cy="44196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057400">
              <a:defRPr sz="1600"/>
            </a:lvl6pPr>
            <a:lvl7pPr marL="2057400">
              <a:defRPr sz="1600"/>
            </a:lvl7pPr>
            <a:lvl8pPr marL="2057400">
              <a:defRPr sz="1600"/>
            </a:lvl8pPr>
            <a:lvl9pPr marL="2057400">
              <a:defRPr sz="16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704015" y="1828800"/>
            <a:ext cx="4419600" cy="44196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057400">
              <a:defRPr sz="1600"/>
            </a:lvl6pPr>
            <a:lvl7pPr marL="2057400">
              <a:defRPr sz="1600"/>
            </a:lvl7pPr>
            <a:lvl8pPr marL="2057400">
              <a:defRPr sz="1600"/>
            </a:lvl8pPr>
            <a:lvl9pPr marL="2057400">
              <a:defRPr sz="16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978022" y="1828800"/>
            <a:ext cx="4416552" cy="838200"/>
          </a:xfrm>
        </p:spPr>
        <p:txBody>
          <a:bodyPr rtlCol="0"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978022" y="2743200"/>
            <a:ext cx="4416552" cy="35052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2057400">
              <a:defRPr sz="1400"/>
            </a:lvl5pPr>
            <a:lvl6pPr marL="2057400">
              <a:defRPr sz="1400"/>
            </a:lvl6pPr>
            <a:lvl7pPr marL="2057400">
              <a:defRPr sz="1400"/>
            </a:lvl7pPr>
            <a:lvl8pPr marL="2057400">
              <a:defRPr sz="1400"/>
            </a:lvl8pPr>
            <a:lvl9pPr marL="2057400">
              <a:defRPr sz="14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705472" y="1828800"/>
            <a:ext cx="4416552" cy="838200"/>
          </a:xfrm>
        </p:spPr>
        <p:txBody>
          <a:bodyPr rtlCol="0"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705472" y="2743200"/>
            <a:ext cx="4416552" cy="35052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2057400">
              <a:defRPr sz="1400"/>
            </a:lvl5pPr>
            <a:lvl6pPr marL="2057400">
              <a:defRPr sz="1400"/>
            </a:lvl6pPr>
            <a:lvl7pPr marL="2057400">
              <a:defRPr sz="1400"/>
            </a:lvl7pPr>
            <a:lvl8pPr marL="2057400">
              <a:defRPr sz="1400"/>
            </a:lvl8pPr>
            <a:lvl9pPr marL="2057400">
              <a:defRPr sz="14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e la date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fr-FR" dirty="0"/>
          </a:p>
        </p:txBody>
      </p:sp>
      <p:sp>
        <p:nvSpPr>
          <p:cNvPr id="9" name="Espace réservé du numéro de diapositive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 5" descr="Grande vague (semi-transparente)" title="Vagu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6"/>
            <a:ext cx="12188824" cy="6857887"/>
          </a:xfrm>
          <a:prstGeom prst="rect">
            <a:avLst/>
          </a:prstGeom>
        </p:spPr>
      </p:pic>
      <p:sp>
        <p:nvSpPr>
          <p:cNvPr id="3" name="Espace réservé du pied de page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2" name="Espace réservé de la date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fr-FR" dirty="0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979613" y="588963"/>
            <a:ext cx="3657600" cy="2840037"/>
          </a:xfrm>
        </p:spPr>
        <p:txBody>
          <a:bodyPr rtlCol="0" anchor="b">
            <a:noAutofit/>
          </a:bodyPr>
          <a:lstStyle>
            <a:lvl1pPr algn="l">
              <a:lnSpc>
                <a:spcPct val="8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4414" y="588963"/>
            <a:ext cx="5486400" cy="5580061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979613" y="3581399"/>
            <a:ext cx="3657600" cy="2587625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979613" y="588963"/>
            <a:ext cx="3657600" cy="2840038"/>
          </a:xfrm>
        </p:spPr>
        <p:txBody>
          <a:bodyPr rtlCol="0" anchor="b">
            <a:normAutofit/>
          </a:bodyPr>
          <a:lstStyle>
            <a:lvl1pPr algn="l">
              <a:lnSpc>
                <a:spcPct val="8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8" name="Rectangle 7"/>
          <p:cNvSpPr/>
          <p:nvPr/>
        </p:nvSpPr>
        <p:spPr>
          <a:xfrm>
            <a:off x="6094461" y="588963"/>
            <a:ext cx="5486352" cy="5580062"/>
          </a:xfrm>
          <a:prstGeom prst="rect">
            <a:avLst/>
          </a:prstGeom>
          <a:solidFill>
            <a:srgbClr val="1B5D7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3" name="Espace réservé d’image 2" descr="Espace réservé vide pour ajouter une image. Cliquez sur l’espace réservé et sélectionnez l’image à ajouter"/>
          <p:cNvSpPr>
            <a:spLocks noGrp="1"/>
          </p:cNvSpPr>
          <p:nvPr>
            <p:ph type="pic" idx="1"/>
          </p:nvPr>
        </p:nvSpPr>
        <p:spPr>
          <a:xfrm>
            <a:off x="6307494" y="805658"/>
            <a:ext cx="5060286" cy="5146672"/>
          </a:xfrm>
          <a:solidFill>
            <a:schemeClr val="bg2"/>
          </a:solidFill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979613" y="3581399"/>
            <a:ext cx="3657600" cy="2587625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rgbClr val="06171C"/>
            </a:gs>
            <a:gs pos="100000">
              <a:srgbClr val="134251"/>
            </a:gs>
            <a:gs pos="65000">
              <a:srgbClr val="13425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 6" descr="Grande vague (semi-transparente)" title="Vagu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6"/>
            <a:ext cx="12188824" cy="6857887"/>
          </a:xfrm>
          <a:prstGeom prst="rect">
            <a:avLst/>
          </a:prstGeom>
        </p:spPr>
      </p:pic>
      <p:pic>
        <p:nvPicPr>
          <p:cNvPr id="10" name="Image 9" descr="Gande vague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34758" cy="6857942"/>
          </a:xfrm>
          <a:prstGeom prst="rect">
            <a:avLst/>
          </a:prstGeom>
        </p:spPr>
      </p:pic>
      <p:sp>
        <p:nvSpPr>
          <p:cNvPr id="9" name="Rectangle 8"/>
          <p:cNvSpPr/>
          <p:nvPr/>
        </p:nvSpPr>
        <p:spPr>
          <a:xfrm>
            <a:off x="1006156" y="0"/>
            <a:ext cx="228601" cy="6858000"/>
          </a:xfrm>
          <a:prstGeom prst="rect">
            <a:avLst/>
          </a:prstGeom>
          <a:solidFill>
            <a:srgbClr val="13425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Espace réservé du titre 1"/>
          <p:cNvSpPr>
            <a:spLocks noGrp="1"/>
          </p:cNvSpPr>
          <p:nvPr>
            <p:ph type="title"/>
          </p:nvPr>
        </p:nvSpPr>
        <p:spPr>
          <a:xfrm>
            <a:off x="1979612" y="381000"/>
            <a:ext cx="9144001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979612" y="1828800"/>
            <a:ext cx="9144001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3"/>
          </p:nvPr>
        </p:nvSpPr>
        <p:spPr>
          <a:xfrm>
            <a:off x="1979611" y="6400800"/>
            <a:ext cx="5954834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8228011" y="6400800"/>
            <a:ext cx="154865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056811" y="6400800"/>
            <a:ext cx="106680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A013F82-EE5E-44EE-A61D-E31C6657F26F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ctrTitle"/>
          </p:nvPr>
        </p:nvSpPr>
        <p:spPr>
          <a:xfrm>
            <a:off x="6598468" y="1268760"/>
            <a:ext cx="5590357" cy="3733800"/>
          </a:xfrm>
        </p:spPr>
        <p:txBody>
          <a:bodyPr rtlCol="0">
            <a:normAutofit/>
          </a:bodyPr>
          <a:lstStyle/>
          <a:p>
            <a:pPr algn="ctr" rtl="0"/>
            <a:r>
              <a:rPr lang="fr-FR" sz="4000" dirty="0"/>
              <a:t>Projet </a:t>
            </a:r>
            <a:r>
              <a:rPr lang="fr-FR" sz="4000" dirty="0" err="1"/>
              <a:t>Ansys</a:t>
            </a:r>
            <a:br>
              <a:rPr lang="fr-FR" sz="4000" dirty="0"/>
            </a:br>
            <a:r>
              <a:rPr lang="fr-FR" sz="4000" dirty="0"/>
              <a:t>Fluent:</a:t>
            </a:r>
            <a:br>
              <a:rPr lang="fr-FR" sz="4000" dirty="0"/>
            </a:br>
            <a:br>
              <a:rPr lang="fr-FR" sz="4000" dirty="0"/>
            </a:br>
            <a:r>
              <a:rPr lang="fr-FR" sz="4000" dirty="0"/>
              <a:t> </a:t>
            </a:r>
            <a:br>
              <a:rPr lang="fr-FR" sz="4000" dirty="0"/>
            </a:br>
            <a:r>
              <a:rPr lang="fr-FR" sz="4000" dirty="0"/>
              <a:t>Chute d’un cube dans l’eau en 2D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3ED8787-7F13-4FB3-8B31-46403E916F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6" y="87965"/>
            <a:ext cx="2546041" cy="662369"/>
          </a:xfrm>
          <a:prstGeom prst="rect">
            <a:avLst/>
          </a:prstGeom>
        </p:spPr>
      </p:pic>
      <p:sp>
        <p:nvSpPr>
          <p:cNvPr id="6" name="Sous-titre 3">
            <a:extLst>
              <a:ext uri="{FF2B5EF4-FFF2-40B4-BE49-F238E27FC236}">
                <a16:creationId xmlns:a16="http://schemas.microsoft.com/office/drawing/2014/main" id="{5B106EE0-50D0-45FD-8458-A8F27EB92E87}"/>
              </a:ext>
            </a:extLst>
          </p:cNvPr>
          <p:cNvSpPr txBox="1">
            <a:spLocks/>
          </p:cNvSpPr>
          <p:nvPr/>
        </p:nvSpPr>
        <p:spPr>
          <a:xfrm>
            <a:off x="6699913" y="5805264"/>
            <a:ext cx="4693654" cy="1052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80000"/>
              <a:buFont typeface="Arial" pitchFamily="34" charset="0"/>
              <a:buNone/>
              <a:defRPr sz="200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u="sng" dirty="0">
                <a:solidFill>
                  <a:schemeClr val="tx2">
                    <a:lumMod val="75000"/>
                  </a:schemeClr>
                </a:solidFill>
              </a:rPr>
              <a:t>Encadrants: </a:t>
            </a:r>
          </a:p>
          <a:p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M. </a:t>
            </a:r>
            <a:r>
              <a:rPr lang="fr-FR" dirty="0" err="1">
                <a:solidFill>
                  <a:schemeClr val="tx2">
                    <a:lumMod val="75000"/>
                  </a:schemeClr>
                </a:solidFill>
              </a:rPr>
              <a:t>Meradji</a:t>
            </a: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M. Golay </a:t>
            </a:r>
          </a:p>
        </p:txBody>
      </p:sp>
      <p:sp>
        <p:nvSpPr>
          <p:cNvPr id="7" name="Sous-titre 3">
            <a:extLst>
              <a:ext uri="{FF2B5EF4-FFF2-40B4-BE49-F238E27FC236}">
                <a16:creationId xmlns:a16="http://schemas.microsoft.com/office/drawing/2014/main" id="{371E1ED5-AC34-4DEF-AEC5-03E769EA2B69}"/>
              </a:ext>
            </a:extLst>
          </p:cNvPr>
          <p:cNvSpPr txBox="1">
            <a:spLocks/>
          </p:cNvSpPr>
          <p:nvPr/>
        </p:nvSpPr>
        <p:spPr>
          <a:xfrm>
            <a:off x="9046740" y="5805264"/>
            <a:ext cx="4693654" cy="1052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80000"/>
              <a:buFont typeface="Arial" pitchFamily="34" charset="0"/>
              <a:buNone/>
              <a:defRPr sz="200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u="sng" dirty="0">
                <a:solidFill>
                  <a:schemeClr val="tx2">
                    <a:lumMod val="75000"/>
                  </a:schemeClr>
                </a:solidFill>
              </a:rPr>
              <a:t>Elèves: </a:t>
            </a:r>
          </a:p>
          <a:p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Dupont Ronan</a:t>
            </a:r>
          </a:p>
          <a:p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Croguennec Guillaume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979612" y="-238472"/>
            <a:ext cx="9144001" cy="1219200"/>
          </a:xfrm>
        </p:spPr>
        <p:txBody>
          <a:bodyPr rtlCol="0"/>
          <a:lstStyle/>
          <a:p>
            <a:pPr rtl="0"/>
            <a:r>
              <a:rPr lang="fr-FR" u="sng" dirty="0"/>
              <a:t>3) Modèle numérique:</a:t>
            </a:r>
          </a:p>
        </p:txBody>
      </p:sp>
      <p:sp>
        <p:nvSpPr>
          <p:cNvPr id="9" name="Titre 12">
            <a:extLst>
              <a:ext uri="{FF2B5EF4-FFF2-40B4-BE49-F238E27FC236}">
                <a16:creationId xmlns:a16="http://schemas.microsoft.com/office/drawing/2014/main" id="{97CFC9DC-1B57-4FB3-A8F9-55EE749D1F36}"/>
              </a:ext>
            </a:extLst>
          </p:cNvPr>
          <p:cNvSpPr txBox="1">
            <a:spLocks/>
          </p:cNvSpPr>
          <p:nvPr/>
        </p:nvSpPr>
        <p:spPr>
          <a:xfrm>
            <a:off x="2224490" y="239656"/>
            <a:ext cx="9144001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 dirty="0"/>
              <a:t>• Résolution numérique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Espace réservé du texte 2">
                <a:extLst>
                  <a:ext uri="{FF2B5EF4-FFF2-40B4-BE49-F238E27FC236}">
                    <a16:creationId xmlns:a16="http://schemas.microsoft.com/office/drawing/2014/main" id="{D99943AF-0C95-4A73-8835-255B0B76AC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58592" y="1936984"/>
                <a:ext cx="9504372" cy="46389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3838" indent="-223838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SzPct val="8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SzPct val="8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SzPct val="8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SzPct val="8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SzPct val="8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SzPct val="8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SzPct val="8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SzPct val="8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SzPct val="45000"/>
                  <a:buFont typeface="StarSymbol"/>
                  <a:buChar char="●"/>
                </a:pPr>
                <a:r>
                  <a:rPr lang="fr-FR" b="1" dirty="0">
                    <a:latin typeface="Century Gothic (En-têtes)"/>
                  </a:rPr>
                  <a:t>Méthodes numériques et solveurs</a:t>
                </a:r>
              </a:p>
              <a:p>
                <a:pPr marL="0" lvl="1" indent="0" hangingPunct="0">
                  <a:spcBef>
                    <a:spcPts val="0"/>
                  </a:spcBef>
                  <a:spcAft>
                    <a:spcPts val="1414"/>
                  </a:spcAft>
                  <a:buSzPct val="75000"/>
                  <a:buNone/>
                </a:pPr>
                <a:endParaRPr lang="fr-FR" sz="1800" b="1" dirty="0">
                  <a:latin typeface="Century Gothic (En-têtes)"/>
                </a:endParaRPr>
              </a:p>
              <a:p>
                <a:pPr marL="0" lvl="1" indent="0" hangingPunct="0">
                  <a:spcBef>
                    <a:spcPts val="0"/>
                  </a:spcBef>
                  <a:spcAft>
                    <a:spcPts val="1414"/>
                  </a:spcAft>
                  <a:buSzPct val="75000"/>
                  <a:buNone/>
                </a:pPr>
                <a:endParaRPr lang="fr-FR" sz="1800" b="1" dirty="0">
                  <a:latin typeface="Century Gothic (En-têtes)"/>
                </a:endParaRPr>
              </a:p>
              <a:p>
                <a:pPr marL="0" lvl="1" indent="0" hangingPunct="0">
                  <a:spcBef>
                    <a:spcPts val="0"/>
                  </a:spcBef>
                  <a:spcAft>
                    <a:spcPts val="1414"/>
                  </a:spcAft>
                  <a:buSzPct val="75000"/>
                  <a:buNone/>
                </a:pPr>
                <a:r>
                  <a:rPr lang="fr-FR" sz="1800" b="1" dirty="0">
                    <a:latin typeface="Century Gothic (En-têtes)"/>
                  </a:rPr>
                  <a:t>•</a:t>
                </a:r>
                <a:r>
                  <a:rPr lang="fr-FR" sz="1800" dirty="0">
                    <a:latin typeface="Century Gothic (En-têtes)"/>
                  </a:rPr>
                  <a:t> </a:t>
                </a:r>
                <a:r>
                  <a:rPr lang="fr-FR" sz="1800" dirty="0">
                    <a:latin typeface="Century Gothic (En-têtes)"/>
                    <a:cs typeface="Arial" panose="020B0604020202020204" pitchFamily="34" charset="0"/>
                  </a:rPr>
                  <a:t>Couplage pression-vitesse simple : méthode Presto</a:t>
                </a:r>
                <a:endParaRPr lang="fr-FR" sz="1800" dirty="0">
                  <a:latin typeface="Century Gothic (En-têtes)"/>
                  <a:ea typeface="Microsoft YaHei" pitchFamily="2"/>
                  <a:cs typeface="Mangal" pitchFamily="2"/>
                </a:endParaRPr>
              </a:p>
              <a:p>
                <a:pPr marL="0" lvl="1" indent="0" hangingPunct="0">
                  <a:spcBef>
                    <a:spcPts val="0"/>
                  </a:spcBef>
                  <a:spcAft>
                    <a:spcPts val="1414"/>
                  </a:spcAft>
                  <a:buSzPct val="75000"/>
                  <a:buNone/>
                </a:pPr>
                <a:r>
                  <a:rPr lang="fr-FR" sz="1800" b="1" dirty="0">
                    <a:latin typeface="Century Gothic (En-têtes)"/>
                  </a:rPr>
                  <a:t>• </a:t>
                </a:r>
                <a:r>
                  <a:rPr lang="fr-FR" sz="1800" dirty="0">
                    <a:latin typeface="Century Gothic (En-têtes)"/>
                    <a:cs typeface="Arial" panose="020B0604020202020204" pitchFamily="34" charset="0"/>
                  </a:rPr>
                  <a:t>Résolution du modèle avec la méthode des volumes finis sur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800">
                        <a:latin typeface="Cambria Math" panose="02040503050406030204" pitchFamily="18" charset="0"/>
                      </a:rPr>
                      <m:t>ϕ</m:t>
                    </m:r>
                  </m:oMath>
                </a14:m>
                <a:endParaRPr lang="fr-FR" sz="1800" dirty="0">
                  <a:latin typeface="Century Gothic (En-têtes)"/>
                  <a:ea typeface="Microsoft YaHei" pitchFamily="2"/>
                  <a:cs typeface="Mangal" pitchFamily="2"/>
                </a:endParaRPr>
              </a:p>
              <a:p>
                <a:pPr marL="0" lvl="1" indent="0" hangingPunct="0">
                  <a:spcBef>
                    <a:spcPts val="0"/>
                  </a:spcBef>
                  <a:spcAft>
                    <a:spcPts val="1414"/>
                  </a:spcAft>
                  <a:buSzPct val="75000"/>
                  <a:buNone/>
                </a:pPr>
                <a:r>
                  <a:rPr lang="fr-FR" sz="1800" b="1" dirty="0">
                    <a:latin typeface="Century Gothic (En-têtes)"/>
                  </a:rPr>
                  <a:t>• </a:t>
                </a:r>
                <a:r>
                  <a:rPr lang="fr-FR" sz="1800" dirty="0">
                    <a:latin typeface="Century Gothic (En-têtes)"/>
                    <a:ea typeface="Microsoft YaHei" pitchFamily="2"/>
                    <a:cs typeface="Mangal" pitchFamily="2"/>
                  </a:rPr>
                  <a:t>Méthode de calcul des flux: </a:t>
                </a:r>
                <a:r>
                  <a:rPr lang="fr-FR" sz="1800" dirty="0" err="1">
                    <a:latin typeface="Century Gothic (En-têtes)"/>
                    <a:ea typeface="Microsoft YaHei" pitchFamily="2"/>
                    <a:cs typeface="Mangal" pitchFamily="2"/>
                  </a:rPr>
                  <a:t>Upwind</a:t>
                </a:r>
                <a:r>
                  <a:rPr lang="fr-FR" sz="1800" dirty="0">
                    <a:latin typeface="Century Gothic (En-têtes)"/>
                    <a:ea typeface="Microsoft YaHei" pitchFamily="2"/>
                    <a:cs typeface="Mangal" pitchFamily="2"/>
                  </a:rPr>
                  <a:t> second ordre</a:t>
                </a:r>
              </a:p>
              <a:p>
                <a:pPr marL="0" lvl="1" indent="0" hangingPunct="0">
                  <a:spcBef>
                    <a:spcPts val="0"/>
                  </a:spcBef>
                  <a:spcAft>
                    <a:spcPts val="1414"/>
                  </a:spcAft>
                  <a:buSzPct val="75000"/>
                  <a:buFont typeface="StarSymbol"/>
                  <a:buChar char="–"/>
                </a:pPr>
                <a:endParaRPr lang="fr-FR" sz="1800" dirty="0">
                  <a:latin typeface="Century Gothic (En-têtes)"/>
                  <a:ea typeface="Microsoft YaHei" pitchFamily="2"/>
                  <a:cs typeface="Mangal" pitchFamily="2"/>
                </a:endParaRPr>
              </a:p>
              <a:p>
                <a:pPr marL="0" lvl="1" indent="0" hangingPunct="0">
                  <a:spcBef>
                    <a:spcPts val="0"/>
                  </a:spcBef>
                  <a:spcAft>
                    <a:spcPts val="1414"/>
                  </a:spcAft>
                  <a:buSzPct val="75000"/>
                  <a:buFont typeface="StarSymbol"/>
                  <a:buChar char="–"/>
                </a:pPr>
                <a:endParaRPr lang="fr-FR" sz="1800" dirty="0">
                  <a:latin typeface="Century Gothic (En-têtes)"/>
                  <a:ea typeface="Microsoft YaHei" pitchFamily="2"/>
                  <a:cs typeface="Mangal" pitchFamily="2"/>
                </a:endParaRPr>
              </a:p>
            </p:txBody>
          </p:sp>
        </mc:Choice>
        <mc:Fallback>
          <p:sp>
            <p:nvSpPr>
              <p:cNvPr id="6" name="Espace réservé du texte 2">
                <a:extLst>
                  <a:ext uri="{FF2B5EF4-FFF2-40B4-BE49-F238E27FC236}">
                    <a16:creationId xmlns:a16="http://schemas.microsoft.com/office/drawing/2014/main" id="{D99943AF-0C95-4A73-8835-255B0B76A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592" y="1936984"/>
                <a:ext cx="9504372" cy="4638960"/>
              </a:xfrm>
              <a:prstGeom prst="rect">
                <a:avLst/>
              </a:prstGeom>
              <a:blipFill>
                <a:blip r:embed="rId3"/>
                <a:stretch>
                  <a:fillRect l="-577" t="-184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211AAF26-A6E5-4538-8ACC-D75ECD1BD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6811" y="6400800"/>
            <a:ext cx="1066802" cy="276228"/>
          </a:xfrm>
        </p:spPr>
        <p:txBody>
          <a:bodyPr/>
          <a:lstStyle/>
          <a:p>
            <a:pPr rtl="0"/>
            <a:fld id="{2A013F82-EE5E-44EE-A61D-E31C6657F26F}" type="slidenum">
              <a:rPr lang="fr-FR" noProof="0" smtClean="0"/>
              <a:t>10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85839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979612" y="-238472"/>
            <a:ext cx="9144001" cy="1219200"/>
          </a:xfrm>
        </p:spPr>
        <p:txBody>
          <a:bodyPr rtlCol="0"/>
          <a:lstStyle/>
          <a:p>
            <a:pPr rtl="0"/>
            <a:r>
              <a:rPr lang="fr-FR" u="sng" dirty="0"/>
              <a:t>3) Modèle numérique:</a:t>
            </a:r>
          </a:p>
        </p:txBody>
      </p:sp>
      <p:sp>
        <p:nvSpPr>
          <p:cNvPr id="9" name="Titre 12">
            <a:extLst>
              <a:ext uri="{FF2B5EF4-FFF2-40B4-BE49-F238E27FC236}">
                <a16:creationId xmlns:a16="http://schemas.microsoft.com/office/drawing/2014/main" id="{97CFC9DC-1B57-4FB3-A8F9-55EE749D1F36}"/>
              </a:ext>
            </a:extLst>
          </p:cNvPr>
          <p:cNvSpPr txBox="1">
            <a:spLocks/>
          </p:cNvSpPr>
          <p:nvPr/>
        </p:nvSpPr>
        <p:spPr>
          <a:xfrm>
            <a:off x="2224490" y="239656"/>
            <a:ext cx="9144001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 dirty="0"/>
              <a:t>• Paramètre de la simulation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F18494F-044E-4B9D-ACD6-8B31D433EB86}"/>
                  </a:ext>
                </a:extLst>
              </p:cNvPr>
              <p:cNvSpPr/>
              <p:nvPr/>
            </p:nvSpPr>
            <p:spPr>
              <a:xfrm>
                <a:off x="6231374" y="5042974"/>
                <a:ext cx="5957451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smtClean="0">
                          <a:latin typeface="Cambria Math" panose="02040503050406030204" pitchFamily="18" charset="0"/>
                        </a:rPr>
                        <m:t>𝐼𝑥</m:t>
                      </m:r>
                      <m:r>
                        <m:rPr>
                          <m:sty m:val="p"/>
                        </m:rPr>
                        <a:rPr lang="fr-FR" sz="1400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fr-FR" sz="1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m:rPr>
                          <m:sty m:val="p"/>
                        </m:rPr>
                        <a:rPr lang="fr-FR" sz="1400" b="0" i="0" smtClean="0">
                          <a:latin typeface="Cambria Math" panose="02040503050406030204" pitchFamily="18" charset="0"/>
                        </a:rPr>
                        <m:t>xz</m:t>
                      </m:r>
                      <m:r>
                        <a:rPr lang="fr-FR" sz="1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m:rPr>
                          <m:sty m:val="p"/>
                        </m:rPr>
                        <a:rPr lang="fr-FR" sz="1400" b="0" i="0" smtClean="0">
                          <a:latin typeface="Cambria Math" panose="02040503050406030204" pitchFamily="18" charset="0"/>
                        </a:rPr>
                        <m:t>yz</m:t>
                      </m:r>
                      <m:r>
                        <a:rPr lang="fr-FR" sz="1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fr-FR" sz="1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F18494F-044E-4B9D-ACD6-8B31D433EB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374" y="5042974"/>
                <a:ext cx="5957451" cy="307777"/>
              </a:xfrm>
              <a:prstGeom prst="rect">
                <a:avLst/>
              </a:prstGeom>
              <a:blipFill>
                <a:blip r:embed="rId3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D41804F5-2481-4A6C-8D32-DB97626F6BF3}"/>
              </a:ext>
            </a:extLst>
          </p:cNvPr>
          <p:cNvSpPr txBox="1">
            <a:spLocks/>
          </p:cNvSpPr>
          <p:nvPr/>
        </p:nvSpPr>
        <p:spPr>
          <a:xfrm>
            <a:off x="1807549" y="2169816"/>
            <a:ext cx="9071640" cy="4638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45000"/>
              <a:buFont typeface="StarSymbol"/>
              <a:buChar char="●"/>
            </a:pPr>
            <a:r>
              <a:rPr lang="fr-FR" b="1" dirty="0">
                <a:latin typeface="Century Gothic (En-têtes)"/>
              </a:rPr>
              <a:t>Méthodes numériques et solveurs</a:t>
            </a:r>
          </a:p>
          <a:p>
            <a:pPr>
              <a:buSzPct val="45000"/>
              <a:buFont typeface="StarSymbol"/>
              <a:buChar char="●"/>
            </a:pPr>
            <a:endParaRPr lang="fr-FR" b="1" dirty="0">
              <a:latin typeface="Century Gothic (En-têtes)"/>
            </a:endParaRP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75000"/>
              <a:buNone/>
            </a:pPr>
            <a:r>
              <a:rPr lang="fr-FR" sz="1800" b="1" dirty="0">
                <a:latin typeface="Century Gothic (En-têtes)"/>
              </a:rPr>
              <a:t>• </a:t>
            </a:r>
            <a:r>
              <a:rPr lang="fr-FR" sz="1800" dirty="0">
                <a:latin typeface="Century Gothic (En-têtes)"/>
                <a:ea typeface="Microsoft YaHei" pitchFamily="2"/>
                <a:cs typeface="Mangal" pitchFamily="2"/>
              </a:rPr>
              <a:t>Maillage dynamique : lissage et </a:t>
            </a:r>
            <a:r>
              <a:rPr lang="fr-FR" sz="1800" dirty="0" err="1">
                <a:latin typeface="Century Gothic (En-têtes)"/>
                <a:ea typeface="Microsoft YaHei" pitchFamily="2"/>
                <a:cs typeface="Mangal" pitchFamily="2"/>
              </a:rPr>
              <a:t>remeshing</a:t>
            </a:r>
            <a:endParaRPr lang="fr-FR" sz="1800" dirty="0">
              <a:latin typeface="Century Gothic (En-têtes)"/>
              <a:ea typeface="Microsoft YaHei" pitchFamily="2"/>
              <a:cs typeface="Mangal" pitchFamily="2"/>
            </a:endParaRP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SzPct val="45000"/>
              <a:buNone/>
            </a:pPr>
            <a:r>
              <a:rPr lang="fr-FR" b="1" dirty="0">
                <a:latin typeface="Century Gothic (En-têtes)"/>
                <a:ea typeface="Microsoft YaHei" pitchFamily="2"/>
                <a:cs typeface="Mangal" pitchFamily="2"/>
              </a:rPr>
              <a:t> 6</a:t>
            </a:r>
            <a:r>
              <a:rPr lang="fr-FR" dirty="0">
                <a:latin typeface="Century Gothic (En-têtes)"/>
                <a:ea typeface="Microsoft YaHei" pitchFamily="2"/>
                <a:cs typeface="Mangal" pitchFamily="2"/>
              </a:rPr>
              <a:t> </a:t>
            </a:r>
            <a:r>
              <a:rPr lang="fr-FR" b="1" dirty="0" err="1">
                <a:latin typeface="Century Gothic (En-têtes)"/>
                <a:ea typeface="Microsoft YaHei" pitchFamily="2"/>
                <a:cs typeface="Mangal" pitchFamily="2"/>
              </a:rPr>
              <a:t>D</a:t>
            </a:r>
            <a:r>
              <a:rPr lang="fr-FR" dirty="0" err="1">
                <a:latin typeface="Century Gothic (En-têtes)"/>
                <a:ea typeface="Microsoft YaHei" pitchFamily="2"/>
                <a:cs typeface="Mangal" pitchFamily="2"/>
              </a:rPr>
              <a:t>egrees</a:t>
            </a:r>
            <a:r>
              <a:rPr lang="fr-FR" dirty="0">
                <a:latin typeface="Century Gothic (En-têtes)"/>
                <a:ea typeface="Microsoft YaHei" pitchFamily="2"/>
                <a:cs typeface="Mangal" pitchFamily="2"/>
              </a:rPr>
              <a:t> </a:t>
            </a:r>
            <a:r>
              <a:rPr lang="fr-FR" b="1" dirty="0">
                <a:latin typeface="Century Gothic (En-têtes)"/>
                <a:ea typeface="Microsoft YaHei" pitchFamily="2"/>
                <a:cs typeface="Mangal" pitchFamily="2"/>
              </a:rPr>
              <a:t>O</a:t>
            </a:r>
            <a:r>
              <a:rPr lang="fr-FR" dirty="0">
                <a:latin typeface="Century Gothic (En-têtes)"/>
                <a:ea typeface="Microsoft YaHei" pitchFamily="2"/>
                <a:cs typeface="Mangal" pitchFamily="2"/>
              </a:rPr>
              <a:t>f </a:t>
            </a:r>
            <a:r>
              <a:rPr lang="fr-FR" b="1" dirty="0">
                <a:latin typeface="Century Gothic (En-têtes)"/>
                <a:ea typeface="Microsoft YaHei" pitchFamily="2"/>
                <a:cs typeface="Mangal" pitchFamily="2"/>
              </a:rPr>
              <a:t>F</a:t>
            </a:r>
            <a:r>
              <a:rPr lang="fr-FR" dirty="0">
                <a:latin typeface="Century Gothic (En-têtes)"/>
                <a:ea typeface="Microsoft YaHei" pitchFamily="2"/>
                <a:cs typeface="Mangal" pitchFamily="2"/>
              </a:rPr>
              <a:t>reedom (6DOF) =&gt; 3 DDL</a:t>
            </a:r>
          </a:p>
          <a:p>
            <a:pPr marL="0" lvl="4" indent="0" hangingPunct="0">
              <a:spcBef>
                <a:spcPts val="0"/>
              </a:spcBef>
              <a:spcAft>
                <a:spcPts val="1414"/>
              </a:spcAft>
              <a:buSzPct val="45000"/>
              <a:buNone/>
            </a:pPr>
            <a:endParaRPr lang="fr-FR" dirty="0">
              <a:latin typeface="Century Gothic (En-têtes)"/>
              <a:ea typeface="Microsoft YaHei" pitchFamily="2"/>
              <a:cs typeface="Mangal" pitchFamily="2"/>
            </a:endParaRPr>
          </a:p>
          <a:p>
            <a:pPr marL="0" lvl="4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fr-FR" dirty="0">
                <a:latin typeface="Century Gothic (En-têtes)"/>
                <a:ea typeface="Microsoft YaHei" pitchFamily="2"/>
                <a:cs typeface="Mangal" pitchFamily="2"/>
              </a:rPr>
              <a:t> Masse: 6 kg</a:t>
            </a:r>
          </a:p>
          <a:p>
            <a:pPr marL="0" lvl="4" indent="0" hangingPunct="0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</a:pPr>
            <a:r>
              <a:rPr lang="fr-FR" dirty="0">
                <a:latin typeface="Century Gothic (En-têtes)"/>
                <a:ea typeface="Microsoft YaHei" pitchFamily="2"/>
                <a:cs typeface="Mangal" pitchFamily="2"/>
              </a:rPr>
              <a:t> Moments d'inertie </a:t>
            </a:r>
          </a:p>
          <a:p>
            <a:pPr marL="0" lvl="3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endParaRPr lang="fr-FR" dirty="0">
              <a:latin typeface="Century Gothic (En-têtes)"/>
              <a:ea typeface="Microsoft YaHei" pitchFamily="2"/>
              <a:cs typeface="Mangal" pitchFamily="2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04B9EE9-4E0F-49FB-9095-1D1C84233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1421" y="208541"/>
            <a:ext cx="2771775" cy="34575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D86D75-547F-423E-8260-F4244F691D7E}"/>
                  </a:ext>
                </a:extLst>
              </p:cNvPr>
              <p:cNvSpPr/>
              <p:nvPr/>
            </p:nvSpPr>
            <p:spPr>
              <a:xfrm>
                <a:off x="6231374" y="4179481"/>
                <a:ext cx="5957451" cy="7002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 smtClean="0">
                          <a:latin typeface="Cambria Math" panose="02040503050406030204" pitchFamily="18" charset="0"/>
                        </a:rPr>
                        <m:t>𝐼𝑥𝑥</m:t>
                      </m:r>
                      <m:r>
                        <a:rPr lang="fr-FR" sz="1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>
                          <a:latin typeface="Cambria Math" panose="02040503050406030204" pitchFamily="18" charset="0"/>
                        </a:rPr>
                        <m:t>𝐼𝑦𝑦</m:t>
                      </m:r>
                      <m:r>
                        <a:rPr lang="fr-FR" sz="1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>
                          <a:latin typeface="Cambria Math" panose="02040503050406030204" pitchFamily="18" charset="0"/>
                        </a:rPr>
                        <m:t>𝐼𝑧𝑧</m:t>
                      </m:r>
                      <m:r>
                        <a:rPr lang="fr-FR" sz="1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i="1">
                          <a:latin typeface="Cambria Math" panose="02040503050406030204" pitchFamily="18" charset="0"/>
                        </a:rPr>
                        <m:t>𝜌</m:t>
                      </m:r>
                      <m:nary>
                        <m:naryPr>
                          <m:limLoc m:val="subSup"/>
                          <m:ctrlPr>
                            <a:rPr lang="fr-FR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140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fr-FR" sz="1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fr-FR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fr-FR" sz="1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sSup>
                            <m:sSupPr>
                              <m:ctrlPr>
                                <a:rPr lang="fr-FR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nary>
                                <m:naryPr>
                                  <m:limLoc m:val="subSup"/>
                                  <m:ctrlPr>
                                    <a:rPr lang="fr-FR" sz="1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fr-FR" sz="1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fr-FR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num>
                                    <m:den>
                                      <m:r>
                                        <a:rPr lang="fr-FR" sz="14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b>
                                <m:sup>
                                  <m:f>
                                    <m:fPr>
                                      <m:ctrlPr>
                                        <a:rPr lang="fr-FR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num>
                                    <m:den>
                                      <m:r>
                                        <a:rPr lang="fr-FR" sz="14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  <m:e>
                                  <m:sSup>
                                    <m:sSupPr>
                                      <m:ctrlPr>
                                        <a:rPr lang="fr-FR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nary>
                                        <m:naryPr>
                                          <m:limLoc m:val="subSup"/>
                                          <m:ctrlPr>
                                            <a:rPr lang="fr-F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fr-FR" sz="140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fr-FR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fr-FR" sz="14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num>
                                            <m:den>
                                              <m:r>
                                                <a:rPr lang="fr-FR" sz="140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b>
                                        <m:sup>
                                          <m:f>
                                            <m:fPr>
                                              <m:ctrlPr>
                                                <a:rPr lang="fr-FR" sz="1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fr-FR" sz="14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num>
                                            <m:den>
                                              <m:r>
                                                <a:rPr lang="fr-FR" sz="140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sup>
                                        <m:e>
                                          <m:d>
                                            <m:dPr>
                                              <m:endChr m:val=""/>
                                              <m:ctrlPr>
                                                <a:rPr lang="fr-FR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sz="1400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</m:d>
                                        </m:e>
                                      </m:nary>
                                      <m:r>
                                        <a:rPr lang="fr-FR" sz="1400">
                                          <a:latin typeface="Cambria Math" panose="02040503050406030204" pitchFamily="18" charset="0"/>
                                        </a:rPr>
                                        <m:t>²+</m:t>
                                      </m:r>
                                      <m: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fr-FR" sz="1400">
                                          <a:latin typeface="Cambria Math" panose="02040503050406030204" pitchFamily="18" charset="0"/>
                                        </a:rPr>
                                        <m:t>²)</m:t>
                                      </m:r>
                                      <m:r>
                                        <a:rPr lang="fr-FR" sz="1400" i="1">
                                          <a:latin typeface="Cambria Math" panose="02040503050406030204" pitchFamily="18" charset="0"/>
                                        </a:rPr>
                                        <m:t>𝑑𝑋𝑑𝑌𝑑𝑍</m:t>
                                      </m:r>
                                      <m:r>
                                        <a:rPr lang="fr-FR" sz="140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</m:e>
                                    <m:sup>
                                      <m:r>
                                        <a:rPr lang="fr-FR" sz="140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  <m:sup>
                              <m:r>
                                <a:rPr lang="fr-FR" sz="1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f>
                            <m:fPr>
                              <m:ctrlPr>
                                <a:rPr lang="fr-FR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fr-FR" sz="140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sSup>
                            <m:sSupPr>
                              <m:ctrlPr>
                                <a:rPr lang="fr-FR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sz="1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sz="1400">
                              <a:latin typeface="Cambria Math" panose="02040503050406030204" pitchFamily="18" charset="0"/>
                            </a:rPr>
                            <m:t>=0.01</m:t>
                          </m:r>
                        </m:e>
                      </m:nary>
                    </m:oMath>
                  </m:oMathPara>
                </a14:m>
                <a:endParaRPr lang="fr-FR" sz="1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D86D75-547F-423E-8260-F4244F691D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374" y="4179481"/>
                <a:ext cx="5957451" cy="7002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87E535F5-E94D-4CA2-A7D2-5D959F0EC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6811" y="6400800"/>
            <a:ext cx="1066802" cy="276228"/>
          </a:xfrm>
        </p:spPr>
        <p:txBody>
          <a:bodyPr/>
          <a:lstStyle/>
          <a:p>
            <a:pPr rtl="0"/>
            <a:fld id="{2A013F82-EE5E-44EE-A61D-E31C6657F26F}" type="slidenum">
              <a:rPr lang="fr-FR" noProof="0" smtClean="0"/>
              <a:t>11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275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979612" y="-238472"/>
            <a:ext cx="9144001" cy="1219200"/>
          </a:xfrm>
        </p:spPr>
        <p:txBody>
          <a:bodyPr rtlCol="0"/>
          <a:lstStyle/>
          <a:p>
            <a:pPr rtl="0"/>
            <a:r>
              <a:rPr lang="fr-FR" u="sng" dirty="0"/>
              <a:t>4) Résultats: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D9C717F-295E-4D81-89AA-488E15620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476" y="2132856"/>
            <a:ext cx="5328592" cy="3996444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56D893-E9DE-4CD0-8ABA-52B906B15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fr-FR" noProof="0" smtClean="0"/>
              <a:t>12</a:t>
            </a:fld>
            <a:endParaRPr lang="fr-FR" noProof="0" dirty="0"/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01F7C29B-0058-4198-B4F9-4366625D4DEA}"/>
              </a:ext>
            </a:extLst>
          </p:cNvPr>
          <p:cNvSpPr txBox="1">
            <a:spLocks/>
          </p:cNvSpPr>
          <p:nvPr/>
        </p:nvSpPr>
        <p:spPr>
          <a:xfrm>
            <a:off x="1557908" y="1268761"/>
            <a:ext cx="1834461" cy="80030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75000"/>
              <a:buNone/>
            </a:pPr>
            <a:r>
              <a:rPr lang="fr-FR" sz="1800" b="1" dirty="0">
                <a:latin typeface="Century Gothic (En-têtes)"/>
              </a:rPr>
              <a:t>•</a:t>
            </a:r>
            <a:r>
              <a:rPr lang="fr-FR" sz="1800" dirty="0">
                <a:latin typeface="Century Gothic (En-têtes)"/>
              </a:rPr>
              <a:t> </a:t>
            </a:r>
            <a:r>
              <a:rPr lang="fr-FR" sz="1800" dirty="0">
                <a:latin typeface="Century Gothic (En-têtes)"/>
                <a:ea typeface="Microsoft YaHei" pitchFamily="2"/>
                <a:cs typeface="Mangal" pitchFamily="2"/>
              </a:rPr>
              <a:t>PISO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75000"/>
              <a:buNone/>
            </a:pPr>
            <a:r>
              <a:rPr lang="fr-FR" sz="1800" b="1" dirty="0">
                <a:latin typeface="Century Gothic (En-têtes)"/>
              </a:rPr>
              <a:t>•</a:t>
            </a:r>
            <a:r>
              <a:rPr lang="fr-FR" sz="1800" dirty="0">
                <a:latin typeface="Century Gothic (En-têtes)"/>
              </a:rPr>
              <a:t> </a:t>
            </a:r>
            <a:r>
              <a:rPr lang="fr-FR" sz="1800" dirty="0">
                <a:latin typeface="Century Gothic (En-têtes)"/>
                <a:ea typeface="Microsoft YaHei" pitchFamily="2"/>
                <a:cs typeface="Mangal" pitchFamily="2"/>
              </a:rPr>
              <a:t>PRESTO!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75000"/>
              <a:buNone/>
            </a:pPr>
            <a:endParaRPr lang="fr-FR" sz="1800" dirty="0">
              <a:latin typeface="Century Gothic (En-têtes)"/>
              <a:ea typeface="Microsoft YaHei" pitchFamily="2"/>
              <a:cs typeface="Mangal" pitchFamily="2"/>
            </a:endParaRP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endParaRPr lang="fr-FR" sz="1800" dirty="0">
              <a:latin typeface="Century Gothic (En-têtes)"/>
              <a:ea typeface="Microsoft YaHei" pitchFamily="2"/>
              <a:cs typeface="Mangal" pitchFamily="2"/>
            </a:endParaRP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endParaRPr lang="fr-FR" sz="1800" dirty="0">
              <a:latin typeface="Century Gothic (En-têtes)"/>
              <a:ea typeface="Microsoft YaHei" pitchFamily="2"/>
              <a:cs typeface="Mangal" pitchFamily="2"/>
            </a:endParaRP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C73CDE3D-32CA-4496-97B1-7BD570308614}"/>
              </a:ext>
            </a:extLst>
          </p:cNvPr>
          <p:cNvSpPr txBox="1">
            <a:spLocks/>
          </p:cNvSpPr>
          <p:nvPr/>
        </p:nvSpPr>
        <p:spPr>
          <a:xfrm>
            <a:off x="3392369" y="1268760"/>
            <a:ext cx="2125979" cy="800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75000"/>
              <a:buNone/>
            </a:pPr>
            <a:r>
              <a:rPr lang="fr-FR" sz="1800" b="1" dirty="0">
                <a:latin typeface="Century Gothic (En-têtes)"/>
              </a:rPr>
              <a:t>•</a:t>
            </a:r>
            <a:r>
              <a:rPr lang="fr-FR" sz="1800" dirty="0">
                <a:latin typeface="Century Gothic (En-têtes)"/>
              </a:rPr>
              <a:t> </a:t>
            </a:r>
            <a:r>
              <a:rPr lang="fr-FR" sz="1800" dirty="0" err="1">
                <a:latin typeface="Century Gothic (En-têtes)"/>
              </a:rPr>
              <a:t>Upwind</a:t>
            </a:r>
            <a:r>
              <a:rPr lang="fr-FR" sz="1800" dirty="0">
                <a:latin typeface="Century Gothic (En-têtes)"/>
              </a:rPr>
              <a:t> ordre 2</a:t>
            </a:r>
            <a:endParaRPr lang="fr-FR" sz="1800" dirty="0">
              <a:latin typeface="Century Gothic (En-têtes)"/>
              <a:ea typeface="Microsoft YaHei" pitchFamily="2"/>
              <a:cs typeface="Mangal" pitchFamily="2"/>
            </a:endParaRP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75000"/>
              <a:buNone/>
            </a:pPr>
            <a:endParaRPr lang="fr-FR" sz="1800" dirty="0">
              <a:latin typeface="Century Gothic (En-têtes)"/>
              <a:ea typeface="Microsoft YaHei" pitchFamily="2"/>
              <a:cs typeface="Mangal" pitchFamily="2"/>
            </a:endParaRP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75000"/>
              <a:buNone/>
            </a:pPr>
            <a:endParaRPr lang="fr-FR" sz="1800" dirty="0">
              <a:latin typeface="Century Gothic (En-têtes)"/>
              <a:ea typeface="Microsoft YaHei" pitchFamily="2"/>
              <a:cs typeface="Mangal" pitchFamily="2"/>
            </a:endParaRP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endParaRPr lang="fr-FR" sz="1800" dirty="0">
              <a:latin typeface="Century Gothic (En-têtes)"/>
              <a:ea typeface="Microsoft YaHei" pitchFamily="2"/>
              <a:cs typeface="Mangal" pitchFamily="2"/>
            </a:endParaRP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endParaRPr lang="fr-FR" sz="1800" dirty="0">
              <a:latin typeface="Century Gothic (En-têtes)"/>
              <a:ea typeface="Microsoft YaHei" pitchFamily="2"/>
              <a:cs typeface="Mangal" pitchFamily="2"/>
            </a:endParaRP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0DDEF3EB-F5C4-4BB5-AFCE-AEA534F0A2B8}"/>
              </a:ext>
            </a:extLst>
          </p:cNvPr>
          <p:cNvSpPr txBox="1">
            <a:spLocks/>
          </p:cNvSpPr>
          <p:nvPr/>
        </p:nvSpPr>
        <p:spPr>
          <a:xfrm>
            <a:off x="7318548" y="1268761"/>
            <a:ext cx="1834461" cy="80030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75000"/>
              <a:buNone/>
            </a:pPr>
            <a:r>
              <a:rPr lang="fr-FR" sz="1800" b="1" dirty="0">
                <a:latin typeface="Century Gothic (En-têtes)"/>
              </a:rPr>
              <a:t>•</a:t>
            </a:r>
            <a:r>
              <a:rPr lang="fr-FR" sz="1800" dirty="0">
                <a:latin typeface="Century Gothic (En-têtes)"/>
              </a:rPr>
              <a:t> </a:t>
            </a:r>
            <a:r>
              <a:rPr lang="fr-FR" sz="1800" dirty="0">
                <a:latin typeface="Century Gothic (En-têtes)"/>
                <a:ea typeface="Microsoft YaHei" pitchFamily="2"/>
                <a:cs typeface="Mangal" pitchFamily="2"/>
              </a:rPr>
              <a:t>PISO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75000"/>
              <a:buNone/>
            </a:pPr>
            <a:r>
              <a:rPr lang="fr-FR" sz="1800" b="1" dirty="0">
                <a:latin typeface="Century Gothic (En-têtes)"/>
              </a:rPr>
              <a:t>•</a:t>
            </a:r>
            <a:r>
              <a:rPr lang="fr-FR" sz="1800" dirty="0">
                <a:latin typeface="Century Gothic (En-têtes)"/>
              </a:rPr>
              <a:t> </a:t>
            </a:r>
            <a:r>
              <a:rPr lang="fr-FR" sz="1800" dirty="0">
                <a:latin typeface="Century Gothic (En-têtes)"/>
                <a:ea typeface="Microsoft YaHei" pitchFamily="2"/>
                <a:cs typeface="Mangal" pitchFamily="2"/>
              </a:rPr>
              <a:t>PRESTO!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75000"/>
              <a:buNone/>
            </a:pPr>
            <a:endParaRPr lang="fr-FR" sz="1800" dirty="0">
              <a:latin typeface="Century Gothic (En-têtes)"/>
              <a:ea typeface="Microsoft YaHei" pitchFamily="2"/>
              <a:cs typeface="Mangal" pitchFamily="2"/>
            </a:endParaRP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endParaRPr lang="fr-FR" sz="1800" dirty="0">
              <a:latin typeface="Century Gothic (En-têtes)"/>
              <a:ea typeface="Microsoft YaHei" pitchFamily="2"/>
              <a:cs typeface="Mangal" pitchFamily="2"/>
            </a:endParaRP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endParaRPr lang="fr-FR" sz="1800" dirty="0">
              <a:latin typeface="Century Gothic (En-têtes)"/>
              <a:ea typeface="Microsoft YaHei" pitchFamily="2"/>
              <a:cs typeface="Mangal" pitchFamily="2"/>
            </a:endParaRP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80D95726-BEA9-4CBB-9E89-B7BFA3FBD359}"/>
              </a:ext>
            </a:extLst>
          </p:cNvPr>
          <p:cNvSpPr txBox="1">
            <a:spLocks/>
          </p:cNvSpPr>
          <p:nvPr/>
        </p:nvSpPr>
        <p:spPr>
          <a:xfrm>
            <a:off x="9153009" y="1268760"/>
            <a:ext cx="2125979" cy="800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75000"/>
              <a:buNone/>
            </a:pPr>
            <a:r>
              <a:rPr lang="fr-FR" sz="1800" b="1" dirty="0">
                <a:latin typeface="Century Gothic (En-têtes)"/>
              </a:rPr>
              <a:t>•</a:t>
            </a:r>
            <a:r>
              <a:rPr lang="fr-FR" sz="1800" dirty="0">
                <a:latin typeface="Century Gothic (En-têtes)"/>
              </a:rPr>
              <a:t> QUICK</a:t>
            </a:r>
            <a:endParaRPr lang="fr-FR" sz="1800" dirty="0">
              <a:latin typeface="Century Gothic (En-têtes)"/>
              <a:ea typeface="Microsoft YaHei" pitchFamily="2"/>
              <a:cs typeface="Mangal" pitchFamily="2"/>
            </a:endParaRP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75000"/>
              <a:buNone/>
            </a:pPr>
            <a:endParaRPr lang="fr-FR" sz="1800" dirty="0">
              <a:latin typeface="Century Gothic (En-têtes)"/>
              <a:ea typeface="Microsoft YaHei" pitchFamily="2"/>
              <a:cs typeface="Mangal" pitchFamily="2"/>
            </a:endParaRP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endParaRPr lang="fr-FR" sz="1800" dirty="0">
              <a:latin typeface="Century Gothic (En-têtes)"/>
              <a:ea typeface="Microsoft YaHei" pitchFamily="2"/>
              <a:cs typeface="Mangal" pitchFamily="2"/>
            </a:endParaRP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endParaRPr lang="fr-FR" sz="1800" dirty="0">
              <a:latin typeface="Century Gothic (En-têtes)"/>
              <a:ea typeface="Microsoft YaHei" pitchFamily="2"/>
              <a:cs typeface="Mangal" pitchFamily="2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8C64140-62BA-4A5B-9E10-A8086C3A35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868" y="2132856"/>
            <a:ext cx="5328592" cy="39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8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979612" y="-238472"/>
            <a:ext cx="9144001" cy="1219200"/>
          </a:xfrm>
        </p:spPr>
        <p:txBody>
          <a:bodyPr rtlCol="0"/>
          <a:lstStyle/>
          <a:p>
            <a:pPr rtl="0"/>
            <a:r>
              <a:rPr lang="fr-FR" u="sng" dirty="0"/>
              <a:t>4) Résultats: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986C37B-E586-48B5-892B-C162EBB91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868" y="2132856"/>
            <a:ext cx="5328592" cy="3996444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56D893-E9DE-4CD0-8ABA-52B906B15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fr-FR" noProof="0" smtClean="0"/>
              <a:t>13</a:t>
            </a:fld>
            <a:endParaRPr lang="fr-FR" noProof="0" dirty="0"/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01F7C29B-0058-4198-B4F9-4366625D4DEA}"/>
              </a:ext>
            </a:extLst>
          </p:cNvPr>
          <p:cNvSpPr txBox="1">
            <a:spLocks/>
          </p:cNvSpPr>
          <p:nvPr/>
        </p:nvSpPr>
        <p:spPr>
          <a:xfrm>
            <a:off x="1557908" y="1268761"/>
            <a:ext cx="1834461" cy="80030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75000"/>
              <a:buNone/>
            </a:pPr>
            <a:r>
              <a:rPr lang="fr-FR" sz="1800" b="1" dirty="0">
                <a:latin typeface="Century Gothic (En-têtes)"/>
              </a:rPr>
              <a:t>•</a:t>
            </a:r>
            <a:r>
              <a:rPr lang="fr-FR" sz="1800" dirty="0">
                <a:latin typeface="Century Gothic (En-têtes)"/>
              </a:rPr>
              <a:t> </a:t>
            </a:r>
            <a:r>
              <a:rPr lang="fr-FR" sz="1800" dirty="0">
                <a:latin typeface="Century Gothic (En-têtes)"/>
                <a:ea typeface="Microsoft YaHei" pitchFamily="2"/>
                <a:cs typeface="Mangal" pitchFamily="2"/>
              </a:rPr>
              <a:t>SIMPLE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75000"/>
              <a:buNone/>
            </a:pPr>
            <a:r>
              <a:rPr lang="fr-FR" sz="1800" b="1" dirty="0">
                <a:latin typeface="Century Gothic (En-têtes)"/>
              </a:rPr>
              <a:t>•</a:t>
            </a:r>
            <a:r>
              <a:rPr lang="fr-FR" sz="1800" dirty="0">
                <a:latin typeface="Century Gothic (En-têtes)"/>
              </a:rPr>
              <a:t> </a:t>
            </a:r>
            <a:r>
              <a:rPr lang="fr-FR" sz="1800" dirty="0">
                <a:latin typeface="Century Gothic (En-têtes)"/>
                <a:ea typeface="Microsoft YaHei" pitchFamily="2"/>
                <a:cs typeface="Mangal" pitchFamily="2"/>
              </a:rPr>
              <a:t>PRESTO!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75000"/>
              <a:buNone/>
            </a:pPr>
            <a:endParaRPr lang="fr-FR" sz="1800" dirty="0">
              <a:latin typeface="Century Gothic (En-têtes)"/>
              <a:ea typeface="Microsoft YaHei" pitchFamily="2"/>
              <a:cs typeface="Mangal" pitchFamily="2"/>
            </a:endParaRP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endParaRPr lang="fr-FR" sz="1800" dirty="0">
              <a:latin typeface="Century Gothic (En-têtes)"/>
              <a:ea typeface="Microsoft YaHei" pitchFamily="2"/>
              <a:cs typeface="Mangal" pitchFamily="2"/>
            </a:endParaRP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endParaRPr lang="fr-FR" sz="1800" dirty="0">
              <a:latin typeface="Century Gothic (En-têtes)"/>
              <a:ea typeface="Microsoft YaHei" pitchFamily="2"/>
              <a:cs typeface="Mangal" pitchFamily="2"/>
            </a:endParaRP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C73CDE3D-32CA-4496-97B1-7BD570308614}"/>
              </a:ext>
            </a:extLst>
          </p:cNvPr>
          <p:cNvSpPr txBox="1">
            <a:spLocks/>
          </p:cNvSpPr>
          <p:nvPr/>
        </p:nvSpPr>
        <p:spPr>
          <a:xfrm>
            <a:off x="3392369" y="1268760"/>
            <a:ext cx="2125979" cy="800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75000"/>
              <a:buNone/>
            </a:pPr>
            <a:r>
              <a:rPr lang="fr-FR" sz="1800" b="1" dirty="0">
                <a:latin typeface="Century Gothic (En-têtes)"/>
              </a:rPr>
              <a:t>•</a:t>
            </a:r>
            <a:r>
              <a:rPr lang="fr-FR" sz="1800" dirty="0">
                <a:latin typeface="Century Gothic (En-têtes)"/>
              </a:rPr>
              <a:t> </a:t>
            </a:r>
            <a:r>
              <a:rPr lang="fr-FR" sz="1800" dirty="0" err="1">
                <a:latin typeface="Century Gothic (En-têtes)"/>
              </a:rPr>
              <a:t>Upwind</a:t>
            </a:r>
            <a:r>
              <a:rPr lang="fr-FR" sz="1800" dirty="0">
                <a:latin typeface="Century Gothic (En-têtes)"/>
              </a:rPr>
              <a:t> ordre 2</a:t>
            </a:r>
            <a:endParaRPr lang="fr-FR" sz="1800" dirty="0">
              <a:latin typeface="Century Gothic (En-têtes)"/>
              <a:ea typeface="Microsoft YaHei" pitchFamily="2"/>
              <a:cs typeface="Mangal" pitchFamily="2"/>
            </a:endParaRP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75000"/>
              <a:buNone/>
            </a:pPr>
            <a:endParaRPr lang="fr-FR" sz="1800" dirty="0">
              <a:latin typeface="Century Gothic (En-têtes)"/>
              <a:ea typeface="Microsoft YaHei" pitchFamily="2"/>
              <a:cs typeface="Mangal" pitchFamily="2"/>
            </a:endParaRP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75000"/>
              <a:buNone/>
            </a:pPr>
            <a:endParaRPr lang="fr-FR" sz="1800" dirty="0">
              <a:latin typeface="Century Gothic (En-têtes)"/>
              <a:ea typeface="Microsoft YaHei" pitchFamily="2"/>
              <a:cs typeface="Mangal" pitchFamily="2"/>
            </a:endParaRP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endParaRPr lang="fr-FR" sz="1800" dirty="0">
              <a:latin typeface="Century Gothic (En-têtes)"/>
              <a:ea typeface="Microsoft YaHei" pitchFamily="2"/>
              <a:cs typeface="Mangal" pitchFamily="2"/>
            </a:endParaRP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endParaRPr lang="fr-FR" sz="1800" dirty="0">
              <a:latin typeface="Century Gothic (En-têtes)"/>
              <a:ea typeface="Microsoft YaHei" pitchFamily="2"/>
              <a:cs typeface="Mangal" pitchFamily="2"/>
            </a:endParaRP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0DDEF3EB-F5C4-4BB5-AFCE-AEA534F0A2B8}"/>
              </a:ext>
            </a:extLst>
          </p:cNvPr>
          <p:cNvSpPr txBox="1">
            <a:spLocks/>
          </p:cNvSpPr>
          <p:nvPr/>
        </p:nvSpPr>
        <p:spPr>
          <a:xfrm>
            <a:off x="7318548" y="1268761"/>
            <a:ext cx="1834461" cy="80030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75000"/>
              <a:buNone/>
            </a:pPr>
            <a:r>
              <a:rPr lang="fr-FR" sz="1800" b="1" dirty="0">
                <a:latin typeface="Century Gothic (En-têtes)"/>
              </a:rPr>
              <a:t>•</a:t>
            </a:r>
            <a:r>
              <a:rPr lang="fr-FR" sz="1800" dirty="0">
                <a:latin typeface="Century Gothic (En-têtes)"/>
              </a:rPr>
              <a:t> </a:t>
            </a:r>
            <a:r>
              <a:rPr lang="fr-FR" sz="1800" dirty="0">
                <a:latin typeface="Century Gothic (En-têtes)"/>
                <a:ea typeface="Microsoft YaHei" pitchFamily="2"/>
                <a:cs typeface="Mangal" pitchFamily="2"/>
              </a:rPr>
              <a:t>PISO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75000"/>
              <a:buNone/>
            </a:pPr>
            <a:r>
              <a:rPr lang="fr-FR" sz="1800" b="1" dirty="0">
                <a:latin typeface="Century Gothic (En-têtes)"/>
              </a:rPr>
              <a:t>•</a:t>
            </a:r>
            <a:r>
              <a:rPr lang="fr-FR" sz="1800" dirty="0">
                <a:latin typeface="Century Gothic (En-têtes)"/>
              </a:rPr>
              <a:t> </a:t>
            </a:r>
            <a:r>
              <a:rPr lang="fr-FR" sz="1800" dirty="0">
                <a:latin typeface="Century Gothic (En-têtes)"/>
                <a:ea typeface="Microsoft YaHei" pitchFamily="2"/>
                <a:cs typeface="Mangal" pitchFamily="2"/>
              </a:rPr>
              <a:t>PRESTO!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75000"/>
              <a:buNone/>
            </a:pPr>
            <a:endParaRPr lang="fr-FR" sz="1800" dirty="0">
              <a:latin typeface="Century Gothic (En-têtes)"/>
              <a:ea typeface="Microsoft YaHei" pitchFamily="2"/>
              <a:cs typeface="Mangal" pitchFamily="2"/>
            </a:endParaRP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endParaRPr lang="fr-FR" sz="1800" dirty="0">
              <a:latin typeface="Century Gothic (En-têtes)"/>
              <a:ea typeface="Microsoft YaHei" pitchFamily="2"/>
              <a:cs typeface="Mangal" pitchFamily="2"/>
            </a:endParaRP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endParaRPr lang="fr-FR" sz="1800" dirty="0">
              <a:latin typeface="Century Gothic (En-têtes)"/>
              <a:ea typeface="Microsoft YaHei" pitchFamily="2"/>
              <a:cs typeface="Mangal" pitchFamily="2"/>
            </a:endParaRP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80D95726-BEA9-4CBB-9E89-B7BFA3FBD359}"/>
              </a:ext>
            </a:extLst>
          </p:cNvPr>
          <p:cNvSpPr txBox="1">
            <a:spLocks/>
          </p:cNvSpPr>
          <p:nvPr/>
        </p:nvSpPr>
        <p:spPr>
          <a:xfrm>
            <a:off x="9153009" y="1268760"/>
            <a:ext cx="2125979" cy="800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75000"/>
              <a:buNone/>
            </a:pPr>
            <a:r>
              <a:rPr lang="fr-FR" sz="1800" b="1" dirty="0">
                <a:latin typeface="Century Gothic (En-têtes)"/>
              </a:rPr>
              <a:t>•</a:t>
            </a:r>
            <a:r>
              <a:rPr lang="fr-FR" sz="1800" dirty="0">
                <a:latin typeface="Century Gothic (En-têtes)"/>
              </a:rPr>
              <a:t> </a:t>
            </a:r>
            <a:r>
              <a:rPr lang="fr-FR" sz="1800" dirty="0" err="1">
                <a:latin typeface="Century Gothic (En-têtes)"/>
              </a:rPr>
              <a:t>Upwind</a:t>
            </a:r>
            <a:r>
              <a:rPr lang="fr-FR" sz="1800" dirty="0">
                <a:latin typeface="Century Gothic (En-têtes)"/>
              </a:rPr>
              <a:t> ordre 2</a:t>
            </a:r>
            <a:endParaRPr lang="fr-FR" sz="1800" dirty="0">
              <a:latin typeface="Century Gothic (En-têtes)"/>
              <a:ea typeface="Microsoft YaHei" pitchFamily="2"/>
              <a:cs typeface="Mangal" pitchFamily="2"/>
            </a:endParaRP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75000"/>
              <a:buNone/>
            </a:pPr>
            <a:endParaRPr lang="fr-FR" sz="1800" dirty="0">
              <a:latin typeface="Century Gothic (En-têtes)"/>
              <a:ea typeface="Microsoft YaHei" pitchFamily="2"/>
              <a:cs typeface="Mangal" pitchFamily="2"/>
            </a:endParaRP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75000"/>
              <a:buNone/>
            </a:pPr>
            <a:endParaRPr lang="fr-FR" sz="1800" dirty="0">
              <a:latin typeface="Century Gothic (En-têtes)"/>
              <a:ea typeface="Microsoft YaHei" pitchFamily="2"/>
              <a:cs typeface="Mangal" pitchFamily="2"/>
            </a:endParaRP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endParaRPr lang="fr-FR" sz="1800" dirty="0">
              <a:latin typeface="Century Gothic (En-têtes)"/>
              <a:ea typeface="Microsoft YaHei" pitchFamily="2"/>
              <a:cs typeface="Mangal" pitchFamily="2"/>
            </a:endParaRP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endParaRPr lang="fr-FR" sz="1800" dirty="0">
              <a:latin typeface="Century Gothic (En-têtes)"/>
              <a:ea typeface="Microsoft YaHei" pitchFamily="2"/>
              <a:cs typeface="Mangal" pitchFamily="2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DBC98C3-AE6D-412D-A316-5E5E6F85E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476" y="2132856"/>
            <a:ext cx="5328592" cy="39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58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979612" y="-238472"/>
            <a:ext cx="9144001" cy="1219200"/>
          </a:xfrm>
        </p:spPr>
        <p:txBody>
          <a:bodyPr rtlCol="0"/>
          <a:lstStyle/>
          <a:p>
            <a:pPr rtl="0"/>
            <a:r>
              <a:rPr lang="fr-FR" u="sng" dirty="0"/>
              <a:t>4) Résultats: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54A8C75-30D3-4741-82DF-F3849BEAF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476" y="2132856"/>
            <a:ext cx="5328592" cy="3996444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EC469A4-BF3B-424A-99B2-487E2E547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fr-FR" noProof="0" smtClean="0"/>
              <a:t>14</a:t>
            </a:fld>
            <a:endParaRPr lang="fr-FR" noProof="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6DD51DC-7C60-45FB-8C7A-19C91365C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868" y="2132856"/>
            <a:ext cx="5328592" cy="3996444"/>
          </a:xfrm>
          <a:prstGeom prst="rect">
            <a:avLst/>
          </a:prstGeom>
        </p:spPr>
      </p:pic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1C7CF815-236E-4931-9D37-12B4570FE448}"/>
              </a:ext>
            </a:extLst>
          </p:cNvPr>
          <p:cNvSpPr txBox="1">
            <a:spLocks/>
          </p:cNvSpPr>
          <p:nvPr/>
        </p:nvSpPr>
        <p:spPr>
          <a:xfrm>
            <a:off x="4908023" y="1324957"/>
            <a:ext cx="1834461" cy="80030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75000"/>
              <a:buNone/>
            </a:pPr>
            <a:r>
              <a:rPr lang="fr-FR" sz="1800" b="1" dirty="0">
                <a:latin typeface="Century Gothic (En-têtes)"/>
              </a:rPr>
              <a:t>•</a:t>
            </a:r>
            <a:r>
              <a:rPr lang="fr-FR" sz="1800" dirty="0">
                <a:latin typeface="Century Gothic (En-têtes)"/>
              </a:rPr>
              <a:t> </a:t>
            </a:r>
            <a:r>
              <a:rPr lang="fr-FR" sz="1800" dirty="0">
                <a:latin typeface="Century Gothic (En-têtes)"/>
                <a:ea typeface="Microsoft YaHei" pitchFamily="2"/>
                <a:cs typeface="Mangal" pitchFamily="2"/>
              </a:rPr>
              <a:t>SIMPLE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75000"/>
              <a:buNone/>
            </a:pPr>
            <a:r>
              <a:rPr lang="fr-FR" sz="1800" b="1" dirty="0">
                <a:latin typeface="Century Gothic (En-têtes)"/>
              </a:rPr>
              <a:t>•</a:t>
            </a:r>
            <a:r>
              <a:rPr lang="fr-FR" sz="1800" dirty="0">
                <a:latin typeface="Century Gothic (En-têtes)"/>
              </a:rPr>
              <a:t> </a:t>
            </a:r>
            <a:r>
              <a:rPr lang="fr-FR" sz="1800" dirty="0">
                <a:latin typeface="Century Gothic (En-têtes)"/>
                <a:ea typeface="Microsoft YaHei" pitchFamily="2"/>
                <a:cs typeface="Mangal" pitchFamily="2"/>
              </a:rPr>
              <a:t>PRESTO!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75000"/>
              <a:buNone/>
            </a:pPr>
            <a:endParaRPr lang="fr-FR" sz="1800" dirty="0">
              <a:latin typeface="Century Gothic (En-têtes)"/>
              <a:ea typeface="Microsoft YaHei" pitchFamily="2"/>
              <a:cs typeface="Mangal" pitchFamily="2"/>
            </a:endParaRP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endParaRPr lang="fr-FR" sz="1800" dirty="0">
              <a:latin typeface="Century Gothic (En-têtes)"/>
              <a:ea typeface="Microsoft YaHei" pitchFamily="2"/>
              <a:cs typeface="Mangal" pitchFamily="2"/>
            </a:endParaRP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endParaRPr lang="fr-FR" sz="1800" dirty="0">
              <a:latin typeface="Century Gothic (En-têtes)"/>
              <a:ea typeface="Microsoft YaHei" pitchFamily="2"/>
              <a:cs typeface="Mangal" pitchFamily="2"/>
            </a:endParaRPr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710883DA-8F29-4E2A-9A22-788C42B9BD6A}"/>
              </a:ext>
            </a:extLst>
          </p:cNvPr>
          <p:cNvSpPr txBox="1">
            <a:spLocks/>
          </p:cNvSpPr>
          <p:nvPr/>
        </p:nvSpPr>
        <p:spPr>
          <a:xfrm>
            <a:off x="6742484" y="1324956"/>
            <a:ext cx="2125979" cy="800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75000"/>
              <a:buNone/>
            </a:pPr>
            <a:r>
              <a:rPr lang="fr-FR" sz="1800" b="1" dirty="0">
                <a:latin typeface="Century Gothic (En-têtes)"/>
              </a:rPr>
              <a:t>•</a:t>
            </a:r>
            <a:r>
              <a:rPr lang="fr-FR" sz="1800" dirty="0">
                <a:latin typeface="Century Gothic (En-têtes)"/>
              </a:rPr>
              <a:t> </a:t>
            </a:r>
            <a:r>
              <a:rPr lang="fr-FR" sz="1800" dirty="0" err="1">
                <a:latin typeface="Century Gothic (En-têtes)"/>
              </a:rPr>
              <a:t>Upwind</a:t>
            </a:r>
            <a:r>
              <a:rPr lang="fr-FR" sz="1800" dirty="0">
                <a:latin typeface="Century Gothic (En-têtes)"/>
              </a:rPr>
              <a:t> ordre 2</a:t>
            </a:r>
            <a:endParaRPr lang="fr-FR" sz="1800" dirty="0">
              <a:latin typeface="Century Gothic (En-têtes)"/>
              <a:ea typeface="Microsoft YaHei" pitchFamily="2"/>
              <a:cs typeface="Mangal" pitchFamily="2"/>
            </a:endParaRP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75000"/>
              <a:buNone/>
            </a:pPr>
            <a:endParaRPr lang="fr-FR" sz="1800" dirty="0">
              <a:latin typeface="Century Gothic (En-têtes)"/>
              <a:ea typeface="Microsoft YaHei" pitchFamily="2"/>
              <a:cs typeface="Mangal" pitchFamily="2"/>
            </a:endParaRP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75000"/>
              <a:buNone/>
            </a:pPr>
            <a:endParaRPr lang="fr-FR" sz="1800" dirty="0">
              <a:latin typeface="Century Gothic (En-têtes)"/>
              <a:ea typeface="Microsoft YaHei" pitchFamily="2"/>
              <a:cs typeface="Mangal" pitchFamily="2"/>
            </a:endParaRP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endParaRPr lang="fr-FR" sz="1800" dirty="0">
              <a:latin typeface="Century Gothic (En-têtes)"/>
              <a:ea typeface="Microsoft YaHei" pitchFamily="2"/>
              <a:cs typeface="Mangal" pitchFamily="2"/>
            </a:endParaRP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endParaRPr lang="fr-FR" sz="1800" dirty="0">
              <a:latin typeface="Century Gothic (En-têtes)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6617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1990971" y="1673696"/>
            <a:ext cx="9144001" cy="4419600"/>
          </a:xfrm>
        </p:spPr>
        <p:txBody>
          <a:bodyPr rtlCol="0"/>
          <a:lstStyle/>
          <a:p>
            <a:pPr rtl="0"/>
            <a:endParaRPr lang="fr-FR" dirty="0"/>
          </a:p>
          <a:p>
            <a:pPr rtl="0"/>
            <a:r>
              <a:rPr lang="fr-FR" dirty="0"/>
              <a:t>Prise en main de Fluent</a:t>
            </a:r>
          </a:p>
          <a:p>
            <a:pPr rtl="0"/>
            <a:r>
              <a:rPr lang="fr-FR" dirty="0"/>
              <a:t>Étude modèle théorique : approche statistique (Méthode RANS)</a:t>
            </a:r>
          </a:p>
          <a:p>
            <a:pPr rtl="0"/>
            <a:r>
              <a:rPr lang="fr-FR" dirty="0"/>
              <a:t>Fermeture des équations avec le modèle k-Ɛ</a:t>
            </a:r>
          </a:p>
          <a:p>
            <a:pPr marL="0" indent="0" rtl="0">
              <a:buNone/>
            </a:pPr>
            <a:endParaRPr lang="fr-FR" dirty="0"/>
          </a:p>
        </p:txBody>
      </p:sp>
      <p:sp>
        <p:nvSpPr>
          <p:cNvPr id="10" name="Titre 12">
            <a:extLst>
              <a:ext uri="{FF2B5EF4-FFF2-40B4-BE49-F238E27FC236}">
                <a16:creationId xmlns:a16="http://schemas.microsoft.com/office/drawing/2014/main" id="{D25FA155-EB45-4DFD-A025-8F44F811B890}"/>
              </a:ext>
            </a:extLst>
          </p:cNvPr>
          <p:cNvSpPr txBox="1">
            <a:spLocks/>
          </p:cNvSpPr>
          <p:nvPr/>
        </p:nvSpPr>
        <p:spPr>
          <a:xfrm>
            <a:off x="1979612" y="-238472"/>
            <a:ext cx="9144001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 dirty="0"/>
              <a:t>4) Conclusion: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215F7A2-1494-4ED8-833E-837CF2987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fr-FR" noProof="0" smtClean="0"/>
              <a:t>15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2346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50C9C5-94AD-4D32-8BE5-2D480F1C4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[1] A Fluent Dynamic Mesh 6DOF Tutorial</a:t>
            </a:r>
          </a:p>
          <a:p>
            <a:pPr marL="0" indent="0">
              <a:buNone/>
            </a:pPr>
            <a:r>
              <a:rPr lang="en-US" dirty="0"/>
              <a:t>[2] ANSYS Fluent Theory Guide</a:t>
            </a:r>
          </a:p>
          <a:p>
            <a:pPr marL="0" indent="0">
              <a:buNone/>
            </a:pPr>
            <a:r>
              <a:rPr lang="en-US" dirty="0"/>
              <a:t>[3] </a:t>
            </a:r>
            <a:r>
              <a:rPr lang="en-US" dirty="0" err="1"/>
              <a:t>Calderer</a:t>
            </a:r>
            <a:r>
              <a:rPr lang="en-US" dirty="0"/>
              <a:t> et al. - 2014 - Level set immersed boundary method for coupled sim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26D2783-408D-4FB3-8999-AD98ECEA7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fr-FR" noProof="0" smtClean="0"/>
              <a:t>16</a:t>
            </a:fld>
            <a:endParaRPr lang="fr-FR" noProof="0" dirty="0"/>
          </a:p>
        </p:txBody>
      </p:sp>
      <p:sp>
        <p:nvSpPr>
          <p:cNvPr id="5" name="Titre 12">
            <a:extLst>
              <a:ext uri="{FF2B5EF4-FFF2-40B4-BE49-F238E27FC236}">
                <a16:creationId xmlns:a16="http://schemas.microsoft.com/office/drawing/2014/main" id="{B5600AE7-5D8C-4A6E-B760-5BEF93B86BDB}"/>
              </a:ext>
            </a:extLst>
          </p:cNvPr>
          <p:cNvSpPr txBox="1">
            <a:spLocks/>
          </p:cNvSpPr>
          <p:nvPr/>
        </p:nvSpPr>
        <p:spPr>
          <a:xfrm>
            <a:off x="1979612" y="-238472"/>
            <a:ext cx="9144001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u="sng" dirty="0"/>
              <a:t>Bibliographie:</a:t>
            </a:r>
          </a:p>
        </p:txBody>
      </p:sp>
    </p:spTree>
    <p:extLst>
      <p:ext uri="{BB962C8B-B14F-4D97-AF65-F5344CB8AC3E}">
        <p14:creationId xmlns:p14="http://schemas.microsoft.com/office/powerpoint/2010/main" val="209098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26D2783-408D-4FB3-8999-AD98ECEA7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fr-FR" noProof="0" smtClean="0"/>
              <a:t>17</a:t>
            </a:fld>
            <a:endParaRPr lang="fr-FR" noProof="0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C4520A9-9577-43ED-88B7-CB32192C2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78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E7377D5-4678-441C-A6C9-9D265ADD6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fr-FR" noProof="0" smtClean="0"/>
              <a:t>18</a:t>
            </a:fld>
            <a:endParaRPr lang="fr-FR" noProof="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A552262-67AE-40DA-A76D-588C35C35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372" y="540460"/>
            <a:ext cx="2771775" cy="8001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61F2C39-8FD2-4695-92AB-27ABEA0CF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885" y="1556792"/>
            <a:ext cx="3038475" cy="6858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5CA737-86D1-4423-B466-AE411B5F5E3C}"/>
              </a:ext>
            </a:extLst>
          </p:cNvPr>
          <p:cNvSpPr/>
          <p:nvPr/>
        </p:nvSpPr>
        <p:spPr>
          <a:xfrm>
            <a:off x="1917948" y="332656"/>
            <a:ext cx="3587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Second-</a:t>
            </a:r>
            <a:r>
              <a:rPr lang="fr-FR" dirty="0" err="1"/>
              <a:t>order</a:t>
            </a:r>
            <a:r>
              <a:rPr lang="fr-FR" dirty="0"/>
              <a:t> </a:t>
            </a:r>
            <a:r>
              <a:rPr lang="fr-FR" dirty="0" err="1"/>
              <a:t>upwind</a:t>
            </a:r>
            <a:r>
              <a:rPr lang="fr-FR" dirty="0"/>
              <a:t> </a:t>
            </a:r>
            <a:r>
              <a:rPr lang="fr-FR" dirty="0" err="1"/>
              <a:t>scheme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354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979612" y="-243408"/>
            <a:ext cx="9144001" cy="1219200"/>
          </a:xfrm>
        </p:spPr>
        <p:txBody>
          <a:bodyPr rtlCol="0"/>
          <a:lstStyle/>
          <a:p>
            <a:pPr rtl="0"/>
            <a:r>
              <a:rPr lang="fr-FR" u="sng" dirty="0"/>
              <a:t>Sommaire:</a:t>
            </a:r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3400" dirty="0"/>
              <a:t>1) Introduction</a:t>
            </a:r>
          </a:p>
          <a:p>
            <a:r>
              <a:rPr lang="fr-FR" sz="3400" dirty="0"/>
              <a:t>2) Modélisation du problème</a:t>
            </a:r>
          </a:p>
          <a:p>
            <a:pPr rtl="0"/>
            <a:r>
              <a:rPr lang="fr-FR" sz="3400" dirty="0"/>
              <a:t>3) Modèle numérique</a:t>
            </a:r>
          </a:p>
          <a:p>
            <a:pPr rtl="0"/>
            <a:r>
              <a:rPr lang="fr-FR" sz="3400" dirty="0"/>
              <a:t>4) Résultats</a:t>
            </a:r>
          </a:p>
          <a:p>
            <a:pPr rtl="0"/>
            <a:r>
              <a:rPr lang="fr-FR" sz="3400" dirty="0"/>
              <a:t>5) Conclusion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71AA592-8A6A-4F21-86E8-3077D7F39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fr-FR" noProof="0" smtClean="0"/>
              <a:t>2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14370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979612" y="-243408"/>
            <a:ext cx="9144001" cy="1219200"/>
          </a:xfrm>
        </p:spPr>
        <p:txBody>
          <a:bodyPr rtlCol="0"/>
          <a:lstStyle/>
          <a:p>
            <a:pPr rtl="0"/>
            <a:r>
              <a:rPr lang="fr-FR" u="sng" dirty="0"/>
              <a:t>1) Introduction</a:t>
            </a:r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E6042C6F-BD4E-4D93-9BE4-E9C1267AC9EF}"/>
              </a:ext>
            </a:extLst>
          </p:cNvPr>
          <p:cNvSpPr txBox="1">
            <a:spLocks/>
          </p:cNvSpPr>
          <p:nvPr/>
        </p:nvSpPr>
        <p:spPr>
          <a:xfrm>
            <a:off x="1979612" y="1340768"/>
            <a:ext cx="9071640" cy="4638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b="1" dirty="0"/>
          </a:p>
        </p:txBody>
      </p:sp>
      <p:pic>
        <p:nvPicPr>
          <p:cNvPr id="9" name="Espace réservé du contenu 6">
            <a:extLst>
              <a:ext uri="{FF2B5EF4-FFF2-40B4-BE49-F238E27FC236}">
                <a16:creationId xmlns:a16="http://schemas.microsoft.com/office/drawing/2014/main" id="{35493CF2-248D-46BD-8197-358610B8C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604" y="1450448"/>
            <a:ext cx="3391038" cy="4419600"/>
          </a:xfrm>
        </p:spPr>
      </p:pic>
      <p:sp>
        <p:nvSpPr>
          <p:cNvPr id="10" name="Espace réservé du contenu 1">
            <a:extLst>
              <a:ext uri="{FF2B5EF4-FFF2-40B4-BE49-F238E27FC236}">
                <a16:creationId xmlns:a16="http://schemas.microsoft.com/office/drawing/2014/main" id="{167509E3-B546-43CB-863C-9ED6E6DBC1B7}"/>
              </a:ext>
            </a:extLst>
          </p:cNvPr>
          <p:cNvSpPr txBox="1">
            <a:spLocks/>
          </p:cNvSpPr>
          <p:nvPr/>
        </p:nvSpPr>
        <p:spPr>
          <a:xfrm>
            <a:off x="1979612" y="2420888"/>
            <a:ext cx="9144001" cy="3827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/>
              <a:t>Modélisation 2D</a:t>
            </a:r>
          </a:p>
          <a:p>
            <a:r>
              <a:rPr lang="fr-FR" sz="3200" dirty="0"/>
              <a:t>Problème instationnaire</a:t>
            </a:r>
          </a:p>
          <a:p>
            <a:r>
              <a:rPr lang="fr-FR" sz="3200" dirty="0"/>
              <a:t>Ecoulement diphasique</a:t>
            </a:r>
          </a:p>
          <a:p>
            <a:endParaRPr lang="fr-FR" sz="3200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F88C553-B3F3-4355-83AA-20DB8EB1F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fr-FR" noProof="0" smtClean="0"/>
              <a:t>3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953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979612" y="-243408"/>
            <a:ext cx="9144001" cy="1219200"/>
          </a:xfrm>
        </p:spPr>
        <p:txBody>
          <a:bodyPr rtlCol="0"/>
          <a:lstStyle/>
          <a:p>
            <a:r>
              <a:rPr lang="fr-FR" u="sng" dirty="0"/>
              <a:t>2) Modélisation du problème:</a:t>
            </a:r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E6042C6F-BD4E-4D93-9BE4-E9C1267AC9EF}"/>
              </a:ext>
            </a:extLst>
          </p:cNvPr>
          <p:cNvSpPr txBox="1">
            <a:spLocks/>
          </p:cNvSpPr>
          <p:nvPr/>
        </p:nvSpPr>
        <p:spPr>
          <a:xfrm>
            <a:off x="1979612" y="1340768"/>
            <a:ext cx="9071640" cy="4638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b="1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74900E31-1308-4767-BE07-D35D80725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9612" y="1571717"/>
            <a:ext cx="9144001" cy="4419600"/>
          </a:xfrm>
        </p:spPr>
        <p:txBody>
          <a:bodyPr/>
          <a:lstStyle/>
          <a:p>
            <a:r>
              <a:rPr lang="fr-FR" dirty="0"/>
              <a:t>Hypothèses du problème: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9C73BE9-F721-4C1F-B49C-96E4B54E0B91}"/>
                  </a:ext>
                </a:extLst>
              </p:cNvPr>
              <p:cNvSpPr/>
              <p:nvPr/>
            </p:nvSpPr>
            <p:spPr>
              <a:xfrm>
                <a:off x="1629916" y="2498966"/>
                <a:ext cx="6984776" cy="26098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𝐹𝑟</m:t>
                      </m:r>
                      <m:r>
                        <a:rPr lang="fr-FR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𝐹𝑖𝑛𝑒𝑟𝑡𝑖𝑒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𝐹𝑔𝑟𝑎𝑣𝑖𝑡𝑒</m:t>
                          </m:r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𝑔𝑎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/2</m:t>
                              </m:r>
                            </m:e>
                          </m:rad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=7.1</m:t>
                      </m:r>
                    </m:oMath>
                  </m:oMathPara>
                </a14:m>
                <a:endParaRPr lang="fr-FR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𝑅𝑒</m:t>
                      </m:r>
                      <m:r>
                        <a:rPr lang="fr-F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𝐹𝑖𝑛𝑒𝑟𝑡𝑖𝑒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𝐹𝑣𝑖𝑠𝑞𝑢𝑒𝑢𝑥</m:t>
                          </m:r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𝑢𝑎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𝜈</m:t>
                          </m:r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1.9</m:t>
                      </m:r>
                      <m:r>
                        <m:rPr>
                          <m:nor/>
                        </m:rPr>
                        <a:rPr lang="fr-FR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fr-FR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5</m:t>
                      </m:r>
                    </m:oMath>
                  </m:oMathPara>
                </a14:m>
                <a:endParaRPr lang="fr-FR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𝑊𝑒</m:t>
                      </m:r>
                      <m:r>
                        <a:rPr lang="fr-F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𝐹𝑖𝑛𝑒𝑟𝑡𝑖𝑒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𝐹𝑐𝑎𝑝𝑖𝑙𝑙𝑎𝑖𝑟𝑒</m:t>
                          </m:r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𝜌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𝑈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²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den>
                      </m:f>
                      <m:r>
                        <a:rPr lang="fr-F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=17 000</m:t>
                      </m:r>
                    </m:oMath>
                  </m:oMathPara>
                </a14:m>
                <a:endParaRPr lang="fr-FR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fr-FR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9C73BE9-F721-4C1F-B49C-96E4B54E0B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916" y="2498966"/>
                <a:ext cx="6984776" cy="26098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357EDD0-A6B7-4C6B-A8A4-594B97B23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fr-FR" noProof="0" smtClean="0"/>
              <a:t>4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77000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979612" y="-238472"/>
            <a:ext cx="9144001" cy="1219200"/>
          </a:xfrm>
        </p:spPr>
        <p:txBody>
          <a:bodyPr rtlCol="0"/>
          <a:lstStyle/>
          <a:p>
            <a:r>
              <a:rPr lang="fr-FR" u="sng" dirty="0"/>
              <a:t>2) Modélisation du problème: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37207B10-B61E-4FBB-947D-55090ACA8540}"/>
                  </a:ext>
                </a:extLst>
              </p:cNvPr>
              <p:cNvSpPr txBox="1">
                <a:spLocks noResize="1"/>
              </p:cNvSpPr>
              <p:nvPr/>
            </p:nvSpPr>
            <p:spPr>
              <a:xfrm>
                <a:off x="10211292" y="1564784"/>
                <a:ext cx="1643760" cy="640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fr-FR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r-FR" b="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b="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b="0" i="0" dirty="0">
                  <a:latin typeface="Arial" pitchFamily="18"/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37207B10-B61E-4FBB-947D-55090ACA8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1292" y="1564784"/>
                <a:ext cx="1643760" cy="6400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>
            <a:extLst>
              <a:ext uri="{FF2B5EF4-FFF2-40B4-BE49-F238E27FC236}">
                <a16:creationId xmlns:a16="http://schemas.microsoft.com/office/drawing/2014/main" id="{7D715F06-0FE5-400E-8638-220B45E9B209}"/>
              </a:ext>
            </a:extLst>
          </p:cNvPr>
          <p:cNvSpPr txBox="1">
            <a:spLocks noResize="1"/>
          </p:cNvSpPr>
          <p:nvPr/>
        </p:nvSpPr>
        <p:spPr>
          <a:xfrm>
            <a:off x="3540637" y="4341339"/>
            <a:ext cx="6370200" cy="20854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b="0" i="0" dirty="0">
              <a:latin typeface="Arial" pitchFamily="1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72D29F-5858-4A02-AF58-23E3A36D213E}"/>
              </a:ext>
            </a:extLst>
          </p:cNvPr>
          <p:cNvSpPr/>
          <p:nvPr/>
        </p:nvSpPr>
        <p:spPr>
          <a:xfrm>
            <a:off x="2012733" y="1727122"/>
            <a:ext cx="63321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75000"/>
            </a:pPr>
            <a:r>
              <a:rPr lang="fr-FR" sz="2000" b="1" dirty="0"/>
              <a:t>• </a:t>
            </a:r>
            <a:r>
              <a:rPr lang="fr-FR" sz="2000" dirty="0">
                <a:latin typeface="Century Gothic (Corps)"/>
                <a:ea typeface="Microsoft YaHei" pitchFamily="2"/>
                <a:cs typeface="Mangal" pitchFamily="2"/>
              </a:rPr>
              <a:t>Équations de transport pour la fonction couleur: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29FCD3D-53CE-4F6E-8B8E-CA97B8CCEB9B}"/>
                  </a:ext>
                </a:extLst>
              </p:cNvPr>
              <p:cNvSpPr txBox="1">
                <a:spLocks noResize="1"/>
              </p:cNvSpPr>
              <p:nvPr/>
            </p:nvSpPr>
            <p:spPr>
              <a:xfrm>
                <a:off x="8407902" y="1600604"/>
                <a:ext cx="1611360" cy="5684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fr-FR" i="0">
                              <a:latin typeface="Cambria Math" panose="02040503050406030204" pitchFamily="18" charset="0"/>
                            </a:rPr>
                            <m:t>ϕ</m:t>
                          </m:r>
                        </m:num>
                        <m:den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fr-FR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1" i="0"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fr-FR" b="0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fr-FR" b="0" i="0">
                          <a:latin typeface="Cambria Math" panose="02040503050406030204" pitchFamily="18" charset="0"/>
                        </a:rPr>
                        <m:t>∇ϕ</m:t>
                      </m:r>
                      <m:r>
                        <a:rPr lang="fr-FR" b="0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b="0" i="0" dirty="0">
                  <a:latin typeface="Arial" pitchFamily="18"/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29FCD3D-53CE-4F6E-8B8E-CA97B8CCE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902" y="1600604"/>
                <a:ext cx="1611360" cy="568440"/>
              </a:xfrm>
              <a:prstGeom prst="rect">
                <a:avLst/>
              </a:prstGeom>
              <a:blipFill>
                <a:blip r:embed="rId4"/>
                <a:stretch>
                  <a:fillRect r="-33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 2">
            <a:extLst>
              <a:ext uri="{FF2B5EF4-FFF2-40B4-BE49-F238E27FC236}">
                <a16:creationId xmlns:a16="http://schemas.microsoft.com/office/drawing/2014/main" id="{1C93736A-46B9-407D-9EEB-094E5B3E4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252" y="2532325"/>
            <a:ext cx="2808312" cy="3894493"/>
          </a:xfrm>
          <a:prstGeom prst="rect">
            <a:avLst/>
          </a:prstGeom>
        </p:spPr>
      </p:pic>
      <p:sp>
        <p:nvSpPr>
          <p:cNvPr id="11" name="Titre 12">
            <a:extLst>
              <a:ext uri="{FF2B5EF4-FFF2-40B4-BE49-F238E27FC236}">
                <a16:creationId xmlns:a16="http://schemas.microsoft.com/office/drawing/2014/main" id="{7F0B8F98-B1B3-4699-8520-1D4B0472FA8F}"/>
              </a:ext>
            </a:extLst>
          </p:cNvPr>
          <p:cNvSpPr txBox="1">
            <a:spLocks/>
          </p:cNvSpPr>
          <p:nvPr/>
        </p:nvSpPr>
        <p:spPr>
          <a:xfrm>
            <a:off x="2224490" y="239656"/>
            <a:ext cx="9144001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 dirty="0"/>
              <a:t>• Mise en équations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D98CE70-C315-4E14-8194-1BCB5E65E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fr-FR" noProof="0" smtClean="0"/>
              <a:t>5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0219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979612" y="-238472"/>
            <a:ext cx="9144001" cy="1219200"/>
          </a:xfrm>
        </p:spPr>
        <p:txBody>
          <a:bodyPr rtlCol="0"/>
          <a:lstStyle/>
          <a:p>
            <a:r>
              <a:rPr lang="fr-FR" u="sng" dirty="0"/>
              <a:t>2) Modélisation du problème: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37207B10-B61E-4FBB-947D-55090ACA8540}"/>
                  </a:ext>
                </a:extLst>
              </p:cNvPr>
              <p:cNvSpPr txBox="1">
                <a:spLocks noResize="1"/>
              </p:cNvSpPr>
              <p:nvPr/>
            </p:nvSpPr>
            <p:spPr>
              <a:xfrm>
                <a:off x="5067583" y="2381899"/>
                <a:ext cx="1643760" cy="640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smtClean="0"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r-FR" b="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b="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̄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acc>
                      <m:r>
                        <a:rPr lang="fr-FR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̄"/>
                                    <m:ctrlP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̄"/>
                                    <m:ctrlP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b="0" i="0" dirty="0">
                  <a:latin typeface="Arial" pitchFamily="18"/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37207B10-B61E-4FBB-947D-55090ACA8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583" y="2381899"/>
                <a:ext cx="1643760" cy="640080"/>
              </a:xfrm>
              <a:prstGeom prst="rect">
                <a:avLst/>
              </a:prstGeom>
              <a:blipFill>
                <a:blip r:embed="rId3"/>
                <a:stretch>
                  <a:fillRect r="-92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D715F06-0FE5-400E-8638-220B45E9B209}"/>
                  </a:ext>
                </a:extLst>
              </p:cNvPr>
              <p:cNvSpPr txBox="1">
                <a:spLocks noResize="1"/>
              </p:cNvSpPr>
              <p:nvPr/>
            </p:nvSpPr>
            <p:spPr>
              <a:xfrm>
                <a:off x="2998068" y="3192004"/>
                <a:ext cx="6370200" cy="20854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lvl="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acc>
                                  <m:accPr>
                                    <m:chr m:val="̄"/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fr-FR" i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  <m:r>
                              <a:rPr lang="fr-FR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nor/>
                              </m:rPr>
                              <a:rPr lang="fr-FR" i="1">
                                <a:latin typeface="Cambria Math" panose="02040503050406030204" pitchFamily="18" charset="0"/>
                              </a:rPr>
                              <m:t>div</m:t>
                            </m:r>
                            <m:d>
                              <m:d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̄"/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  <m:acc>
                                  <m:accPr>
                                    <m:chr m:val="̄"/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1" i="0">
                                        <a:latin typeface="Cambria Math" panose="02040503050406030204" pitchFamily="18" charset="0"/>
                                      </a:rPr>
                                      <m:t>𝐮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fr-FR" b="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fr-FR" b="0" i="0">
                                <a:latin typeface="Cambria Math" panose="02040503050406030204" pitchFamily="18" charset="0"/>
                              </a:rPr>
                              <m:t>νΔ</m:t>
                            </m:r>
                            <m:acc>
                              <m:accPr>
                                <m:chr m:val="̄"/>
                                <m:ctrlPr>
                                  <a:rPr lang="fr-FR" b="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b="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  <m:r>
                              <a:rPr lang="fr-FR" b="0" i="0">
                                <a:latin typeface="Cambria Math" panose="02040503050406030204" pitchFamily="18" charset="0"/>
                              </a:rPr>
                              <m:t>=−</m:t>
                            </m:r>
                            <m:f>
                              <m:fPr>
                                <m:ctrlPr>
                                  <a:rPr lang="fr-FR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fr-FR" b="0" i="0">
                                    <a:latin typeface="Cambria Math" panose="02040503050406030204" pitchFamily="18" charset="0"/>
                                  </a:rPr>
                                  <m:t>ρ</m:t>
                                </m:r>
                              </m:den>
                            </m:f>
                            <m:f>
                              <m:fPr>
                                <m:ctrlPr>
                                  <a:rPr lang="fr-FR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b="0" i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fr-FR" b="0" i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fr-FR" b="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  <m:r>
                              <a:rPr lang="fr-FR" b="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fr-FR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fr-FR" b="0" i="0">
                                    <a:latin typeface="Cambria Math" panose="02040503050406030204" pitchFamily="18" charset="0"/>
                                  </a:rPr>
                                  <m:t>ρ</m:t>
                                </m:r>
                              </m:den>
                            </m:f>
                            <m:d>
                              <m:dPr>
                                <m:begChr m:val="["/>
                                <m:endChr m:val="]"/>
                                <m:ctrlPr>
                                  <a:rPr lang="fr-FR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d>
                                      <m:dPr>
                                        <m:ctrlPr>
                                          <a:rPr lang="fr-FR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b="0" i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fr-FR" b="0" i="0">
                                            <a:latin typeface="Cambria Math" panose="02040503050406030204" pitchFamily="18" charset="0"/>
                                          </a:rPr>
                                          <m:t>ρ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fr-FR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b="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fr-FR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fr-FR" b="0" i="0">
                                                    <a:latin typeface="Cambria Math" panose="02040503050406030204" pitchFamily="18" charset="0"/>
                                                  </a:rPr>
                                                  <m:t>′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fr-FR" b="0" i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</m:acc>
                                      </m:e>
                                    </m:d>
                                  </m:num>
                                  <m:den>
                                    <m:r>
                                      <a:rPr lang="fr-FR" b="0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  <m:r>
                                  <a:rPr lang="fr-FR" b="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d>
                                      <m:dPr>
                                        <m:ctrlPr>
                                          <a:rPr lang="fr-FR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b="0" i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fr-FR" b="0" i="0">
                                            <a:latin typeface="Cambria Math" panose="02040503050406030204" pitchFamily="18" charset="0"/>
                                          </a:rPr>
                                          <m:t>ρ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fr-FR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b="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  <m:r>
                                              <a:rPr lang="fr-FR" b="0" i="0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  <m:r>
                                              <a:rPr lang="fr-FR" b="0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  <m:r>
                                              <a:rPr lang="fr-FR" b="0" i="0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num>
                                  <m:den>
                                    <m:r>
                                      <a:rPr lang="fr-FR" b="0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</m:d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fr-FR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b="0" i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acc>
                                  <m:accPr>
                                    <m:chr m:val="̄"/>
                                    <m:ctrlP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fr-FR" b="0" i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fr-FR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  <m:r>
                              <a:rPr lang="fr-FR" b="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nor/>
                              </m:rPr>
                              <a:rPr lang="fr-FR" b="0" i="1">
                                <a:latin typeface="Cambria Math" panose="02040503050406030204" pitchFamily="18" charset="0"/>
                              </a:rPr>
                              <m:t>div</m:t>
                            </m:r>
                            <m:d>
                              <m:dPr>
                                <m:ctrlPr>
                                  <a:rPr lang="fr-FR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̄"/>
                                    <m:ctrlP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  <m:acc>
                                  <m:accPr>
                                    <m:chr m:val="̄"/>
                                    <m:ctrlP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1" i="0">
                                        <a:latin typeface="Cambria Math" panose="02040503050406030204" pitchFamily="18" charset="0"/>
                                      </a:rPr>
                                      <m:t>𝐮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fr-FR" b="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fr-FR" b="0" i="0">
                                <a:latin typeface="Cambria Math" panose="02040503050406030204" pitchFamily="18" charset="0"/>
                              </a:rPr>
                              <m:t>νΔ</m:t>
                            </m:r>
                            <m:acc>
                              <m:accPr>
                                <m:chr m:val="̄"/>
                                <m:ctrlPr>
                                  <a:rPr lang="fr-FR" b="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b="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  <m:r>
                              <a:rPr lang="fr-FR" b="0" i="0">
                                <a:latin typeface="Cambria Math" panose="02040503050406030204" pitchFamily="18" charset="0"/>
                              </a:rPr>
                              <m:t>=−</m:t>
                            </m:r>
                            <m:f>
                              <m:fPr>
                                <m:ctrlPr>
                                  <a:rPr lang="fr-FR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fr-FR" b="0" i="0">
                                    <a:latin typeface="Cambria Math" panose="02040503050406030204" pitchFamily="18" charset="0"/>
                                  </a:rPr>
                                  <m:t>ρ</m:t>
                                </m:r>
                              </m:den>
                            </m:f>
                            <m:f>
                              <m:fPr>
                                <m:ctrlPr>
                                  <a:rPr lang="fr-FR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b="0" i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fr-FR" b="0" i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fr-FR" b="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den>
                            </m:f>
                            <m:r>
                              <a:rPr lang="fr-FR" b="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fr-FR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fr-FR" b="0" i="0">
                                    <a:latin typeface="Cambria Math" panose="02040503050406030204" pitchFamily="18" charset="0"/>
                                  </a:rPr>
                                  <m:t>ρ</m:t>
                                </m:r>
                              </m:den>
                            </m:f>
                            <m:d>
                              <m:dPr>
                                <m:begChr m:val="["/>
                                <m:endChr m:val="]"/>
                                <m:ctrlPr>
                                  <a:rPr lang="fr-FR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d>
                                      <m:dPr>
                                        <m:ctrlPr>
                                          <a:rPr lang="fr-FR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b="0" i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fr-FR" b="0" i="0">
                                            <a:latin typeface="Cambria Math" panose="02040503050406030204" pitchFamily="18" charset="0"/>
                                          </a:rPr>
                                          <m:t>ρ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fr-FR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b="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  <m:r>
                                              <a:rPr lang="fr-FR" b="0" i="0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  <m:r>
                                              <a:rPr lang="fr-FR" b="0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  <m:r>
                                              <a:rPr lang="fr-FR" b="0" i="0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num>
                                  <m:den>
                                    <m:r>
                                      <a:rPr lang="fr-FR" b="0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  <m:r>
                                  <a:rPr lang="fr-FR" b="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d>
                                      <m:dPr>
                                        <m:ctrlPr>
                                          <a:rPr lang="fr-FR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b="0" i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fr-FR" b="0" i="0">
                                            <a:latin typeface="Cambria Math" panose="02040503050406030204" pitchFamily="18" charset="0"/>
                                          </a:rPr>
                                          <m:t>ρ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fr-FR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b="0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fr-FR" b="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fr-FR" b="0" i="0">
                                                    <a:latin typeface="Cambria Math" panose="02040503050406030204" pitchFamily="18" charset="0"/>
                                                  </a:rPr>
                                                  <m:t>′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fr-FR" b="0" i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</m:acc>
                                      </m:e>
                                    </m:d>
                                  </m:num>
                                  <m:den>
                                    <m:r>
                                      <a:rPr lang="fr-FR" b="0" i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</m:d>
                          </m:e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 lang="fr-FR" b="0" i="1">
                                <a:latin typeface="Cambria Math" panose="02040503050406030204" pitchFamily="18" charset="0"/>
                              </a:rPr>
                              <m:t>div</m:t>
                            </m:r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̄"/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1">
                                        <a:latin typeface="Cambria Math" panose="02040503050406030204" pitchFamily="18" charset="0"/>
                                      </a:rPr>
                                      <m:t>𝐮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fr-FR" b="0" i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mr>
                      </m:m>
                    </m:oMath>
                  </m:oMathPara>
                </a14:m>
                <a:endParaRPr lang="fr-FR" b="0" i="0" dirty="0">
                  <a:latin typeface="Arial" pitchFamily="18"/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7D715F06-0FE5-400E-8638-220B45E9B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068" y="3192004"/>
                <a:ext cx="6370200" cy="20854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87D981E3-CE32-47D4-ADBF-0621446A55D1}"/>
              </a:ext>
            </a:extLst>
          </p:cNvPr>
          <p:cNvSpPr/>
          <p:nvPr/>
        </p:nvSpPr>
        <p:spPr>
          <a:xfrm>
            <a:off x="2133972" y="1899978"/>
            <a:ext cx="67858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75000"/>
            </a:pPr>
            <a:r>
              <a:rPr lang="fr-FR" sz="2000" b="1" dirty="0">
                <a:latin typeface="Century Gothic (En-têtes)"/>
              </a:rPr>
              <a:t>• </a:t>
            </a:r>
            <a:r>
              <a:rPr lang="fr-FR" sz="2000" dirty="0">
                <a:latin typeface="Century Gothic (En-têtes)"/>
                <a:ea typeface="Microsoft YaHei" pitchFamily="2"/>
                <a:cs typeface="Mangal" pitchFamily="2"/>
              </a:rPr>
              <a:t>Méthode </a:t>
            </a:r>
            <a:r>
              <a:rPr lang="fr-FR" sz="2000" b="1" dirty="0">
                <a:latin typeface="Century Gothic (En-têtes)"/>
                <a:ea typeface="Microsoft YaHei" pitchFamily="2"/>
                <a:cs typeface="Mangal" pitchFamily="2"/>
              </a:rPr>
              <a:t>RANS</a:t>
            </a:r>
            <a:r>
              <a:rPr lang="fr-FR" sz="2000" dirty="0">
                <a:latin typeface="Century Gothic (En-têtes)"/>
                <a:ea typeface="Microsoft YaHei" pitchFamily="2"/>
                <a:cs typeface="Mangal" pitchFamily="2"/>
              </a:rPr>
              <a:t> (Reynolds-</a:t>
            </a:r>
            <a:r>
              <a:rPr lang="fr-FR" sz="2000" dirty="0" err="1">
                <a:latin typeface="Century Gothic (En-têtes)"/>
                <a:ea typeface="Microsoft YaHei" pitchFamily="2"/>
                <a:cs typeface="Mangal" pitchFamily="2"/>
              </a:rPr>
              <a:t>averaged</a:t>
            </a:r>
            <a:r>
              <a:rPr lang="fr-FR" sz="2000" dirty="0">
                <a:latin typeface="Century Gothic (En-têtes)"/>
                <a:ea typeface="Microsoft YaHei" pitchFamily="2"/>
                <a:cs typeface="Mangal" pitchFamily="2"/>
              </a:rPr>
              <a:t> Navier–Stokes)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BB11159-8FDE-4421-AD01-5563654C3D2B}"/>
                  </a:ext>
                </a:extLst>
              </p:cNvPr>
              <p:cNvSpPr/>
              <p:nvPr/>
            </p:nvSpPr>
            <p:spPr>
              <a:xfrm>
                <a:off x="5109608" y="5734464"/>
                <a:ext cx="2453942" cy="666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𝜌</m:t>
                      </m:r>
                      <m:acc>
                        <m:accPr>
                          <m:chr m:val="̅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acc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̄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num>
                        <m:den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̄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num>
                        <m:den>
                          <m:r>
                            <a:rPr lang="fr-FR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BB11159-8FDE-4421-AD01-5563654C3D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608" y="5734464"/>
                <a:ext cx="2453942" cy="6663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182F0CF9-99CB-4B8E-8577-30015409B8B1}"/>
              </a:ext>
            </a:extLst>
          </p:cNvPr>
          <p:cNvSpPr/>
          <p:nvPr/>
        </p:nvSpPr>
        <p:spPr>
          <a:xfrm>
            <a:off x="1557908" y="5867577"/>
            <a:ext cx="32544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75000"/>
            </a:pPr>
            <a:r>
              <a:rPr lang="fr-FR" sz="2000" b="1" dirty="0">
                <a:latin typeface="Century Gothic (En-têtes)"/>
              </a:rPr>
              <a:t>• </a:t>
            </a:r>
            <a:r>
              <a:rPr lang="fr-FR" sz="2000" dirty="0">
                <a:latin typeface="Century Gothic (En-têtes)"/>
                <a:ea typeface="Microsoft YaHei" pitchFamily="2"/>
                <a:cs typeface="Mangal" pitchFamily="2"/>
              </a:rPr>
              <a:t>Modèle de </a:t>
            </a:r>
            <a:r>
              <a:rPr lang="fr-FR" sz="2000" dirty="0" err="1">
                <a:latin typeface="Century Gothic (En-têtes)"/>
                <a:ea typeface="Microsoft YaHei" pitchFamily="2"/>
                <a:cs typeface="Mangal" pitchFamily="2"/>
              </a:rPr>
              <a:t>Boussinesq</a:t>
            </a:r>
            <a:r>
              <a:rPr lang="fr-FR" sz="2000" dirty="0">
                <a:latin typeface="Century Gothic (En-têtes)"/>
                <a:ea typeface="Microsoft YaHei" pitchFamily="2"/>
                <a:cs typeface="Mangal" pitchFamily="2"/>
              </a:rPr>
              <a:t>:</a:t>
            </a:r>
          </a:p>
        </p:txBody>
      </p:sp>
      <p:sp>
        <p:nvSpPr>
          <p:cNvPr id="14" name="Titre 12">
            <a:extLst>
              <a:ext uri="{FF2B5EF4-FFF2-40B4-BE49-F238E27FC236}">
                <a16:creationId xmlns:a16="http://schemas.microsoft.com/office/drawing/2014/main" id="{958F3E79-8840-4B58-9174-D9671597C396}"/>
              </a:ext>
            </a:extLst>
          </p:cNvPr>
          <p:cNvSpPr txBox="1">
            <a:spLocks/>
          </p:cNvSpPr>
          <p:nvPr/>
        </p:nvSpPr>
        <p:spPr>
          <a:xfrm>
            <a:off x="2224490" y="239656"/>
            <a:ext cx="9144001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 dirty="0"/>
              <a:t>• Mise en équations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99BD0D3-7613-43C8-869D-0637ADA35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fr-FR" noProof="0" smtClean="0"/>
              <a:t>6</a:t>
            </a:fld>
            <a:endParaRPr lang="fr-FR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76EE824D-C5D7-4295-935C-5F18A0D537CE}"/>
                  </a:ext>
                </a:extLst>
              </p:cNvPr>
              <p:cNvSpPr txBox="1">
                <a:spLocks noResize="1"/>
              </p:cNvSpPr>
              <p:nvPr/>
            </p:nvSpPr>
            <p:spPr>
              <a:xfrm>
                <a:off x="9368268" y="2192595"/>
                <a:ext cx="1643760" cy="640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smtClean="0"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̄"/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acc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fr-FR" b="0" i="0" dirty="0">
                  <a:latin typeface="Arial" pitchFamily="18"/>
                </a:endParaRPr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76EE824D-C5D7-4295-935C-5F18A0D53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8268" y="2192595"/>
                <a:ext cx="1643760" cy="6400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4E0DE645-43C2-404C-98DE-DA93972EF5AB}"/>
                  </a:ext>
                </a:extLst>
              </p:cNvPr>
              <p:cNvSpPr txBox="1">
                <a:spLocks noResize="1"/>
              </p:cNvSpPr>
              <p:nvPr/>
            </p:nvSpPr>
            <p:spPr>
              <a:xfrm>
                <a:off x="9368268" y="2633874"/>
                <a:ext cx="1643760" cy="6400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0" smtClean="0"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̄"/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acc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fr-FR" b="0" i="0" dirty="0">
                  <a:latin typeface="Arial" pitchFamily="18"/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4E0DE645-43C2-404C-98DE-DA93972EF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8268" y="2633874"/>
                <a:ext cx="1643760" cy="6400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D12B340-D07B-4437-B529-0E26DA756B6B}"/>
                  </a:ext>
                </a:extLst>
              </p:cNvPr>
              <p:cNvSpPr/>
              <p:nvPr/>
            </p:nvSpPr>
            <p:spPr>
              <a:xfrm>
                <a:off x="9535315" y="3168934"/>
                <a:ext cx="26526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ρ</m:t>
                          </m:r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fr-FR" i="0">
                              <a:latin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i="0">
                              <a:latin typeface="Cambria Math" panose="02040503050406030204" pitchFamily="18" charset="0"/>
                            </a:rPr>
                            <m:t>eau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0">
                              <a:latin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i="0">
                              <a:latin typeface="Cambria Math" panose="02040503050406030204" pitchFamily="18" charset="0"/>
                            </a:rPr>
                            <m:t>air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D12B340-D07B-4437-B529-0E26DA756B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5315" y="3168934"/>
                <a:ext cx="2652649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DE3FCBD-694F-4BAD-B9E6-4C24832D8F88}"/>
                  </a:ext>
                </a:extLst>
              </p:cNvPr>
              <p:cNvSpPr/>
              <p:nvPr/>
            </p:nvSpPr>
            <p:spPr>
              <a:xfrm>
                <a:off x="7718363" y="5391676"/>
                <a:ext cx="2578206" cy="619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𝜌</m:t>
                      </m:r>
                      <m:acc>
                        <m:accPr>
                          <m:chr m:val="̅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acc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̄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num>
                        <m:den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fr-FR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</a:rPr>
                        <m:t>ρ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DE3FCBD-694F-4BAD-B9E6-4C24832D8F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363" y="5391676"/>
                <a:ext cx="2578206" cy="6190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BE22BF4-92C3-4DF9-B5CE-D3D2EBFCEA42}"/>
                  </a:ext>
                </a:extLst>
              </p:cNvPr>
              <p:cNvSpPr/>
              <p:nvPr/>
            </p:nvSpPr>
            <p:spPr>
              <a:xfrm>
                <a:off x="7718363" y="6067632"/>
                <a:ext cx="2580130" cy="666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𝜌</m:t>
                      </m:r>
                      <m:acc>
                        <m:accPr>
                          <m:chr m:val="̅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acc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̄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num>
                        <m:den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fr-FR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sty m:val="p"/>
                        </m:rPr>
                        <a:rPr lang="fr-FR">
                          <a:latin typeface="Cambria Math" panose="02040503050406030204" pitchFamily="18" charset="0"/>
                        </a:rPr>
                        <m:t>ρ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BE22BF4-92C3-4DF9-B5CE-D3D2EBFCEA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363" y="6067632"/>
                <a:ext cx="2580130" cy="66633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55E67CD-1184-4AB6-B335-A0F82B90FC5D}"/>
                  </a:ext>
                </a:extLst>
              </p:cNvPr>
              <p:cNvSpPr/>
              <p:nvPr/>
            </p:nvSpPr>
            <p:spPr>
              <a:xfrm>
                <a:off x="9535314" y="3548981"/>
                <a:ext cx="26526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ν</m:t>
                          </m:r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i="0">
                              <a:latin typeface="Cambria Math" panose="02040503050406030204" pitchFamily="18" charset="0"/>
                            </a:rPr>
                            <m:t>eau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ν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i="0">
                              <a:latin typeface="Cambria Math" panose="02040503050406030204" pitchFamily="18" charset="0"/>
                            </a:rPr>
                            <m:t>air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55E67CD-1184-4AB6-B335-A0F82B90FC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5314" y="3548981"/>
                <a:ext cx="2652649" cy="369332"/>
              </a:xfrm>
              <a:prstGeom prst="rect">
                <a:avLst/>
              </a:prstGeom>
              <a:blipFill>
                <a:blip r:embed="rId11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131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979612" y="-238472"/>
            <a:ext cx="9144001" cy="1219200"/>
          </a:xfrm>
        </p:spPr>
        <p:txBody>
          <a:bodyPr rtlCol="0"/>
          <a:lstStyle/>
          <a:p>
            <a:r>
              <a:rPr lang="fr-FR" u="sng" dirty="0"/>
              <a:t>2) Modélisation du problème: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4D5F9ECE-A618-4431-BCAB-145D89282736}"/>
              </a:ext>
            </a:extLst>
          </p:cNvPr>
          <p:cNvSpPr txBox="1">
            <a:spLocks/>
          </p:cNvSpPr>
          <p:nvPr/>
        </p:nvSpPr>
        <p:spPr>
          <a:xfrm>
            <a:off x="2494012" y="1814376"/>
            <a:ext cx="9071640" cy="4638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75000"/>
              <a:buNone/>
            </a:pPr>
            <a:r>
              <a:rPr lang="fr-FR" sz="1800" b="1" dirty="0"/>
              <a:t>• </a:t>
            </a:r>
            <a:r>
              <a:rPr lang="fr-FR" sz="1800" dirty="0">
                <a:latin typeface="Century Gothic (En-têtes)"/>
                <a:ea typeface="Microsoft YaHei" pitchFamily="2"/>
                <a:cs typeface="Mangal" pitchFamily="2"/>
              </a:rPr>
              <a:t>Équations de fermeture pour la turbulence (</a:t>
            </a:r>
            <a:r>
              <a:rPr lang="fr-FR" sz="1800" i="1" dirty="0">
                <a:latin typeface="Century Gothic (En-têtes)"/>
                <a:ea typeface="Microsoft YaHei" pitchFamily="2"/>
                <a:cs typeface="Mangal" pitchFamily="2"/>
              </a:rPr>
              <a:t>k</a:t>
            </a:r>
            <a:r>
              <a:rPr lang="fr-FR" sz="1800" dirty="0">
                <a:latin typeface="Century Gothic (En-têtes)"/>
                <a:ea typeface="Microsoft YaHei" pitchFamily="2"/>
                <a:cs typeface="Mangal" pitchFamily="2"/>
              </a:rPr>
              <a:t>-</a:t>
            </a:r>
            <a:r>
              <a:rPr lang="fr-FR" sz="1800" i="1" dirty="0">
                <a:latin typeface="Century Gothic (En-têtes)"/>
                <a:cs typeface="Times New Roman" pitchFamily="18"/>
              </a:rPr>
              <a:t>ϵ </a:t>
            </a:r>
            <a:r>
              <a:rPr lang="fr-FR" sz="1800" dirty="0">
                <a:latin typeface="Century Gothic (En-têtes)"/>
                <a:cs typeface="Times New Roman" pitchFamily="18"/>
              </a:rPr>
              <a:t>standard)</a:t>
            </a: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endParaRPr lang="fr-FR" sz="1800" dirty="0">
              <a:latin typeface="Century Gothic (En-têtes)"/>
              <a:cs typeface="Times New Roman" pitchFamily="18"/>
            </a:endParaRPr>
          </a:p>
          <a:p>
            <a:pPr marL="0" lvl="1" indent="0" hangingPunct="0">
              <a:spcBef>
                <a:spcPts val="0"/>
              </a:spcBef>
              <a:spcAft>
                <a:spcPts val="1414"/>
              </a:spcAft>
              <a:buSzPct val="75000"/>
              <a:buFont typeface="StarSymbol"/>
              <a:buChar char="–"/>
            </a:pPr>
            <a:endParaRPr lang="fr-FR" sz="1800" dirty="0">
              <a:latin typeface="Century Gothic (En-têtes)"/>
              <a:cs typeface="Times New Roman" pitchFamily="18"/>
            </a:endParaRP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Font typeface="Arial" pitchFamily="34" charset="0"/>
              <a:buNone/>
            </a:pPr>
            <a:endParaRPr lang="fr-FR" dirty="0">
              <a:latin typeface="Century Gothic (En-têtes)"/>
              <a:ea typeface="Microsoft YaHei" pitchFamily="2"/>
              <a:cs typeface="Mangal" pitchFamily="2"/>
            </a:endParaRP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Font typeface="Arial" pitchFamily="34" charset="0"/>
              <a:buNone/>
            </a:pPr>
            <a:endParaRPr lang="fr-FR" dirty="0">
              <a:latin typeface="Century Gothic (En-têtes)"/>
              <a:ea typeface="Microsoft YaHei" pitchFamily="2"/>
              <a:cs typeface="Mangal" pitchFamily="2"/>
            </a:endParaRP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SzPct val="45000"/>
              <a:buNone/>
            </a:pPr>
            <a:r>
              <a:rPr lang="fr-FR" dirty="0">
                <a:latin typeface="Century Gothic (En-têtes)"/>
                <a:ea typeface="Microsoft YaHei" pitchFamily="2"/>
                <a:cs typeface="Mangal" pitchFamily="2"/>
              </a:rPr>
              <a:t>Avec</a:t>
            </a:r>
          </a:p>
          <a:p>
            <a:pPr marL="0" lvl="2" indent="0" hangingPunct="0">
              <a:spcBef>
                <a:spcPts val="0"/>
              </a:spcBef>
              <a:spcAft>
                <a:spcPts val="1414"/>
              </a:spcAft>
              <a:buSzPct val="45000"/>
              <a:buNone/>
            </a:pPr>
            <a:endParaRPr lang="fr-FR" dirty="0">
              <a:latin typeface="Century Gothic (En-têtes)"/>
              <a:ea typeface="Microsoft YaHei" pitchFamily="2"/>
              <a:cs typeface="Mangal" pitchFamily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3EC34AF-B48A-4CD2-B826-FD70FB445D18}"/>
                  </a:ext>
                </a:extLst>
              </p:cNvPr>
              <p:cNvSpPr txBox="1">
                <a:spLocks noResize="1"/>
              </p:cNvSpPr>
              <p:nvPr/>
            </p:nvSpPr>
            <p:spPr>
              <a:xfrm>
                <a:off x="2728592" y="2390424"/>
                <a:ext cx="6731640" cy="125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d>
                                  <m:d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i="0">
                                        <a:latin typeface="Cambria Math" panose="02040503050406030204" pitchFamily="18" charset="0"/>
                                      </a:rPr>
                                      <m:t>ρ</m:t>
                                    </m:r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fr-FR" i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  <m:r>
                              <a:rPr lang="fr-FR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nor/>
                              </m:rPr>
                              <a:rPr lang="fr-FR" i="1">
                                <a:latin typeface="Cambria Math" panose="02040503050406030204" pitchFamily="18" charset="0"/>
                              </a:rPr>
                              <m:t>div</m:t>
                            </m:r>
                            <m:d>
                              <m:d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fr-FR" i="0">
                                    <a:latin typeface="Cambria Math" panose="02040503050406030204" pitchFamily="18" charset="0"/>
                                  </a:rPr>
                                  <m:t>ρ</m:t>
                                </m:r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fr-FR" b="1" i="0"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</m:d>
                            <m:r>
                              <a:rPr lang="fr-FR" b="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nor/>
                              </m:rPr>
                              <a:rPr lang="fr-FR" b="0" i="1">
                                <a:latin typeface="Cambria Math" panose="02040503050406030204" pitchFamily="18" charset="0"/>
                              </a:rPr>
                              <m:t>div</m:t>
                            </m:r>
                            <m:d>
                              <m:dPr>
                                <m:ctrlPr>
                                  <a:rPr lang="fr-FR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>
                                        <a:latin typeface="Cambria Math" panose="02040503050406030204" pitchFamily="18" charset="0"/>
                                      </a:rPr>
                                      <m:t>μ</m:t>
                                    </m:r>
                                    <m:r>
                                      <a:rPr lang="fr-FR" b="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fr-FR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fr-FR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fr-FR" b="0" i="0">
                                                <a:latin typeface="Cambria Math" panose="02040503050406030204" pitchFamily="18" charset="0"/>
                                              </a:rPr>
                                              <m:t>μ</m:t>
                                            </m:r>
                                          </m:e>
                                          <m:sub>
                                            <m:r>
                                              <a:rPr lang="fr-FR" b="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fr-FR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fr-FR" b="0" i="0">
                                                <a:latin typeface="Cambria Math" panose="02040503050406030204" pitchFamily="18" charset="0"/>
                                              </a:rPr>
                                              <m:t>σ</m:t>
                                            </m:r>
                                          </m:e>
                                          <m:sub>
                                            <m:r>
                                              <a:rPr lang="fr-FR" b="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fr-FR" b="0" i="0">
                                    <a:latin typeface="Cambria Math" panose="02040503050406030204" pitchFamily="18" charset="0"/>
                                  </a:rPr>
                                  <m:t>∇</m:t>
                                </m:r>
                                <m:r>
                                  <a:rPr lang="fr-FR" b="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fr-FR" b="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fr-FR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fr-FR" b="0" i="0">
                                    <a:latin typeface="Cambria Math" panose="02040503050406030204" pitchFamily="18" charset="0"/>
                                  </a:rPr>
                                  <m:t>μ</m:t>
                                </m:r>
                              </m:e>
                              <m:sub>
                                <m:r>
                                  <a:rPr lang="fr-FR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fr-FR" b="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p>
                                <m:r>
                                  <a:rPr lang="fr-FR" b="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r-FR" b="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fr-FR" b="0" i="0">
                                <a:latin typeface="Cambria Math" panose="02040503050406030204" pitchFamily="18" charset="0"/>
                              </a:rPr>
                              <m:t>ρϵ</m:t>
                            </m:r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fr-FR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b="0" i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d>
                                  <m:dPr>
                                    <m:ctrlP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>
                                        <a:latin typeface="Cambria Math" panose="02040503050406030204" pitchFamily="18" charset="0"/>
                                      </a:rPr>
                                      <m:t>ρϵ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fr-FR" b="0" i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fr-FR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  <m:r>
                              <a:rPr lang="fr-FR" b="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nor/>
                              </m:rPr>
                              <a:rPr lang="fr-FR" b="0" i="1">
                                <a:latin typeface="Cambria Math" panose="02040503050406030204" pitchFamily="18" charset="0"/>
                              </a:rPr>
                              <m:t>div</m:t>
                            </m:r>
                            <m:d>
                              <m:dPr>
                                <m:ctrlPr>
                                  <a:rPr lang="fr-FR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fr-FR" b="0" i="0">
                                    <a:latin typeface="Cambria Math" panose="02040503050406030204" pitchFamily="18" charset="0"/>
                                  </a:rPr>
                                  <m:t>ρϵ</m:t>
                                </m:r>
                                <m:r>
                                  <a:rPr lang="fr-FR" b="1" i="0"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</m:d>
                            <m:r>
                              <a:rPr lang="fr-FR" b="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nor/>
                              </m:rPr>
                              <a:rPr lang="fr-FR" b="0" i="1">
                                <a:latin typeface="Cambria Math" panose="02040503050406030204" pitchFamily="18" charset="0"/>
                              </a:rPr>
                              <m:t>div</m:t>
                            </m:r>
                            <m:d>
                              <m:dPr>
                                <m:ctrlPr>
                                  <a:rPr lang="fr-FR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>
                                        <a:latin typeface="Cambria Math" panose="02040503050406030204" pitchFamily="18" charset="0"/>
                                      </a:rPr>
                                      <m:t>μ</m:t>
                                    </m:r>
                                    <m:r>
                                      <a:rPr lang="fr-FR" b="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fr-FR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fr-FR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fr-FR" b="0" i="0">
                                                <a:latin typeface="Cambria Math" panose="02040503050406030204" pitchFamily="18" charset="0"/>
                                              </a:rPr>
                                              <m:t>μ</m:t>
                                            </m:r>
                                          </m:e>
                                          <m:sub>
                                            <m:r>
                                              <a:rPr lang="fr-FR" b="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fr-FR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fr-FR" b="0" i="0">
                                                <a:latin typeface="Cambria Math" panose="02040503050406030204" pitchFamily="18" charset="0"/>
                                              </a:rPr>
                                              <m:t>σ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fr-FR" b="0" i="0">
                                                <a:latin typeface="Cambria Math" panose="02040503050406030204" pitchFamily="18" charset="0"/>
                                              </a:rPr>
                                              <m:t>ϵ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fr-FR" b="0" i="0">
                                    <a:latin typeface="Cambria Math" panose="02040503050406030204" pitchFamily="18" charset="0"/>
                                  </a:rPr>
                                  <m:t>∇ϵ</m:t>
                                </m:r>
                              </m:e>
                            </m:d>
                            <m:r>
                              <a:rPr lang="fr-FR" b="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fr-FR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fr-FR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sty m:val="p"/>
                                  </m:rPr>
                                  <a:rPr lang="fr-FR" b="0" i="0">
                                    <a:latin typeface="Cambria Math" panose="02040503050406030204" pitchFamily="18" charset="0"/>
                                  </a:rPr>
                                  <m:t>ϵ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fr-FR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fr-FR" b="0" i="0">
                                    <a:latin typeface="Cambria Math" panose="02040503050406030204" pitchFamily="18" charset="0"/>
                                  </a:rPr>
                                  <m:t>ϵ</m:t>
                                </m:r>
                              </m:num>
                              <m:den>
                                <m:r>
                                  <a:rPr lang="fr-FR" b="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fr-FR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fr-FR" b="0" i="0">
                                    <a:latin typeface="Cambria Math" panose="02040503050406030204" pitchFamily="18" charset="0"/>
                                  </a:rPr>
                                  <m:t>μ</m:t>
                                </m:r>
                              </m:e>
                              <m:sub>
                                <m:r>
                                  <a:rPr lang="fr-FR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fr-FR" b="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p>
                                <m:r>
                                  <a:rPr lang="fr-FR" b="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r-FR" b="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fr-FR" b="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m:rPr>
                                    <m:sty m:val="p"/>
                                  </m:rPr>
                                  <a:rPr lang="fr-FR" b="0" i="0">
                                    <a:latin typeface="Cambria Math" panose="02040503050406030204" pitchFamily="18" charset="0"/>
                                  </a:rPr>
                                  <m:t>ϵ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fr-FR" b="0" i="0">
                                <a:latin typeface="Cambria Math" panose="02040503050406030204" pitchFamily="18" charset="0"/>
                              </a:rPr>
                              <m:t>ρ</m:t>
                            </m:r>
                            <m:f>
                              <m:fPr>
                                <m:ctrlPr>
                                  <a:rPr lang="fr-FR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fr-FR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>
                                        <a:latin typeface="Cambria Math" panose="02040503050406030204" pitchFamily="18" charset="0"/>
                                      </a:rPr>
                                      <m:t>ϵ</m:t>
                                    </m:r>
                                  </m:e>
                                  <m:sup>
                                    <m:r>
                                      <a:rPr lang="fr-FR" b="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fr-FR" b="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den>
                            </m:f>
                          </m:e>
                        </m:mr>
                      </m:m>
                    </m:oMath>
                  </m:oMathPara>
                </a14:m>
                <a:endParaRPr lang="fr-FR" b="0" i="0" dirty="0">
                  <a:latin typeface="Arial" pitchFamily="18"/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3EC34AF-B48A-4CD2-B826-FD70FB445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8592" y="2390424"/>
                <a:ext cx="6731640" cy="1254600"/>
              </a:xfrm>
              <a:prstGeom prst="rect">
                <a:avLst/>
              </a:prstGeom>
              <a:blipFill>
                <a:blip r:embed="rId3"/>
                <a:stretch>
                  <a:fillRect b="-9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8CAB1D1-34C2-4A3B-9AB0-B38F33D21C0C}"/>
                  </a:ext>
                </a:extLst>
              </p:cNvPr>
              <p:cNvSpPr txBox="1">
                <a:spLocks noResize="1"/>
              </p:cNvSpPr>
              <p:nvPr/>
            </p:nvSpPr>
            <p:spPr>
              <a:xfrm>
                <a:off x="3430116" y="4271786"/>
                <a:ext cx="4983840" cy="8434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 panose="02040503050406030204" pitchFamily="18" charset="0"/>
                                  </a:rPr>
                                  <m:t>μ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fr-FR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fr-FR" i="0">
                                <a:latin typeface="Cambria Math" panose="02040503050406030204" pitchFamily="18" charset="0"/>
                              </a:rPr>
                              <m:t>ρ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i="0">
                                    <a:latin typeface="Cambria Math" panose="02040503050406030204" pitchFamily="18" charset="0"/>
                                  </a:rPr>
                                  <m:t>μ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fr-FR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fr-FR" i="0">
                                    <a:latin typeface="Cambria Math" panose="02040503050406030204" pitchFamily="18" charset="0"/>
                                  </a:rPr>
                                  <m:t>ϵ</m:t>
                                </m:r>
                              </m:den>
                            </m:f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fr-FR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sty m:val="p"/>
                                  </m:rPr>
                                  <a:rPr lang="fr-FR" i="0">
                                    <a:latin typeface="Cambria Math" panose="02040503050406030204" pitchFamily="18" charset="0"/>
                                  </a:rPr>
                                  <m:t>ϵ</m:t>
                                </m:r>
                              </m:sub>
                            </m:sSub>
                            <m:r>
                              <a:rPr lang="fr-FR" i="0">
                                <a:latin typeface="Cambria Math" panose="02040503050406030204" pitchFamily="18" charset="0"/>
                              </a:rPr>
                              <m:t>=1,44;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fr-FR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m:rPr>
                                    <m:sty m:val="p"/>
                                  </m:rPr>
                                  <a:rPr lang="fr-FR" i="0">
                                    <a:latin typeface="Cambria Math" panose="02040503050406030204" pitchFamily="18" charset="0"/>
                                  </a:rPr>
                                  <m:t>ϵ</m:t>
                                </m:r>
                              </m:sub>
                            </m:sSub>
                            <m:r>
                              <a:rPr lang="fr-FR" i="0">
                                <a:latin typeface="Cambria Math" panose="02040503050406030204" pitchFamily="18" charset="0"/>
                              </a:rPr>
                              <m:t>=1,9;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i="0">
                                    <a:latin typeface="Cambria Math" panose="02040503050406030204" pitchFamily="18" charset="0"/>
                                  </a:rPr>
                                  <m:t>μ</m:t>
                                </m:r>
                              </m:sub>
                            </m:sSub>
                            <m:r>
                              <a:rPr lang="fr-FR" i="0">
                                <a:latin typeface="Cambria Math" panose="02040503050406030204" pitchFamily="18" charset="0"/>
                              </a:rPr>
                              <m:t>=0,09;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fr-FR" i="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fr-FR" i="0">
                                <a:latin typeface="Cambria Math" panose="02040503050406030204" pitchFamily="18" charset="0"/>
                              </a:rPr>
                              <m:t>=1;</m:t>
                            </m:r>
                            <m:sSub>
                              <m:sSubPr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fr-FR" i="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i="0">
                                    <a:latin typeface="Cambria Math" panose="02040503050406030204" pitchFamily="18" charset="0"/>
                                  </a:rPr>
                                  <m:t>ϵ</m:t>
                                </m:r>
                              </m:sub>
                            </m:sSub>
                            <m:r>
                              <a:rPr lang="fr-FR" i="0">
                                <a:latin typeface="Cambria Math" panose="02040503050406030204" pitchFamily="18" charset="0"/>
                              </a:rPr>
                              <m:t>=1,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</m:m>
                    </m:oMath>
                  </m:oMathPara>
                </a14:m>
                <a:endParaRPr lang="fr-FR" i="0" dirty="0">
                  <a:latin typeface="Arial" pitchFamily="18"/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8CAB1D1-34C2-4A3B-9AB0-B38F33D21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116" y="4271786"/>
                <a:ext cx="4983840" cy="843480"/>
              </a:xfrm>
              <a:prstGeom prst="rect">
                <a:avLst/>
              </a:prstGeom>
              <a:blipFill>
                <a:blip r:embed="rId4"/>
                <a:stretch>
                  <a:fillRect b="-21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re 12">
            <a:extLst>
              <a:ext uri="{FF2B5EF4-FFF2-40B4-BE49-F238E27FC236}">
                <a16:creationId xmlns:a16="http://schemas.microsoft.com/office/drawing/2014/main" id="{C72CDD58-DEAE-4000-A74D-6B4A0D45E3AD}"/>
              </a:ext>
            </a:extLst>
          </p:cNvPr>
          <p:cNvSpPr txBox="1">
            <a:spLocks/>
          </p:cNvSpPr>
          <p:nvPr/>
        </p:nvSpPr>
        <p:spPr>
          <a:xfrm>
            <a:off x="2224490" y="239656"/>
            <a:ext cx="9144001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 dirty="0"/>
              <a:t>• Mise en équations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B570856-161E-49CB-9A8F-8264A6C2A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fr-FR" noProof="0" smtClean="0"/>
              <a:t>7</a:t>
            </a:fld>
            <a:endParaRPr lang="fr-FR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62883F-790C-47DE-B9BD-E59CE91DF325}"/>
              </a:ext>
            </a:extLst>
          </p:cNvPr>
          <p:cNvSpPr/>
          <p:nvPr/>
        </p:nvSpPr>
        <p:spPr>
          <a:xfrm>
            <a:off x="9349803" y="2490563"/>
            <a:ext cx="2496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(Énergie cinétique 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F20A690-6A60-4022-8C4E-8E1F12743D08}"/>
                  </a:ext>
                </a:extLst>
              </p:cNvPr>
              <p:cNvSpPr/>
              <p:nvPr/>
            </p:nvSpPr>
            <p:spPr>
              <a:xfrm>
                <a:off x="9460232" y="3229389"/>
                <a:ext cx="17636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dirty="0"/>
                  <a:t>(Dissipation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fr-FR" dirty="0"/>
                  <a:t>)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F20A690-6A60-4022-8C4E-8E1F12743D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0232" y="3229389"/>
                <a:ext cx="1763624" cy="369332"/>
              </a:xfrm>
              <a:prstGeom prst="rect">
                <a:avLst/>
              </a:prstGeom>
              <a:blipFill>
                <a:blip r:embed="rId5"/>
                <a:stretch>
                  <a:fillRect l="-3114" t="-10000" r="-173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8DC7F14-9731-4AD7-B89E-BE118D6A34C0}"/>
                  </a:ext>
                </a:extLst>
              </p:cNvPr>
              <p:cNvSpPr/>
              <p:nvPr/>
            </p:nvSpPr>
            <p:spPr>
              <a:xfrm>
                <a:off x="4726260" y="5400054"/>
                <a:ext cx="26526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μ</m:t>
                          </m:r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i="0">
                              <a:latin typeface="Cambria Math" panose="02040503050406030204" pitchFamily="18" charset="0"/>
                            </a:rPr>
                            <m:t>eau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i="0">
                              <a:latin typeface="Cambria Math" panose="02040503050406030204" pitchFamily="18" charset="0"/>
                            </a:rPr>
                            <m:t>air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8DC7F14-9731-4AD7-B89E-BE118D6A34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6260" y="5400054"/>
                <a:ext cx="2652649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38D6BA5-E152-4B8E-80D5-34EEC642C6E0}"/>
                  </a:ext>
                </a:extLst>
              </p:cNvPr>
              <p:cNvSpPr/>
              <p:nvPr/>
            </p:nvSpPr>
            <p:spPr>
              <a:xfrm>
                <a:off x="4696022" y="5742029"/>
                <a:ext cx="26526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ρ</m:t>
                          </m:r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fr-FR" i="0">
                              <a:latin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i="0">
                              <a:latin typeface="Cambria Math" panose="02040503050406030204" pitchFamily="18" charset="0"/>
                            </a:rPr>
                            <m:t>eau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i="0">
                              <a:latin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i="0">
                              <a:latin typeface="Cambria Math" panose="02040503050406030204" pitchFamily="18" charset="0"/>
                            </a:rPr>
                            <m:t>air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38D6BA5-E152-4B8E-80D5-34EEC642C6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022" y="5742029"/>
                <a:ext cx="2652649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6465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979612" y="-238472"/>
            <a:ext cx="9144001" cy="1219200"/>
          </a:xfrm>
        </p:spPr>
        <p:txBody>
          <a:bodyPr rtlCol="0"/>
          <a:lstStyle/>
          <a:p>
            <a:r>
              <a:rPr lang="fr-FR" u="sng" dirty="0"/>
              <a:t>2) Modélisation du problème:</a:t>
            </a:r>
          </a:p>
        </p:txBody>
      </p:sp>
      <p:sp>
        <p:nvSpPr>
          <p:cNvPr id="6" name="Titre 12">
            <a:extLst>
              <a:ext uri="{FF2B5EF4-FFF2-40B4-BE49-F238E27FC236}">
                <a16:creationId xmlns:a16="http://schemas.microsoft.com/office/drawing/2014/main" id="{013E86E3-1602-4F63-9DAA-DC5B7A9D169D}"/>
              </a:ext>
            </a:extLst>
          </p:cNvPr>
          <p:cNvSpPr txBox="1">
            <a:spLocks/>
          </p:cNvSpPr>
          <p:nvPr/>
        </p:nvSpPr>
        <p:spPr>
          <a:xfrm>
            <a:off x="2133972" y="390832"/>
            <a:ext cx="9144001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 dirty="0"/>
              <a:t>• Conditions limites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0F42152-C992-4702-9497-A58A0A5B7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596" y="1458856"/>
            <a:ext cx="3711095" cy="5029200"/>
          </a:xfrm>
          <a:prstGeom prst="rect">
            <a:avLst/>
          </a:prstGeom>
        </p:spPr>
      </p:pic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F849EB23-E8DC-4950-B9D6-3B8559287419}"/>
              </a:ext>
            </a:extLst>
          </p:cNvPr>
          <p:cNvSpPr txBox="1">
            <a:spLocks/>
          </p:cNvSpPr>
          <p:nvPr/>
        </p:nvSpPr>
        <p:spPr>
          <a:xfrm>
            <a:off x="2390051" y="1849096"/>
            <a:ext cx="9071640" cy="4638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 hangingPunct="0">
              <a:spcBef>
                <a:spcPts val="0"/>
              </a:spcBef>
              <a:spcAft>
                <a:spcPts val="1414"/>
              </a:spcAft>
              <a:buSzPct val="45000"/>
              <a:buNone/>
            </a:pPr>
            <a:r>
              <a:rPr lang="fr-FR" dirty="0">
                <a:latin typeface="Arial" pitchFamily="18"/>
                <a:ea typeface="Microsoft YaHei" pitchFamily="2"/>
                <a:cs typeface="Mangal" pitchFamily="2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D09AD6-ED7A-460C-85B3-688C967F124A}"/>
              </a:ext>
            </a:extLst>
          </p:cNvPr>
          <p:cNvSpPr/>
          <p:nvPr/>
        </p:nvSpPr>
        <p:spPr>
          <a:xfrm>
            <a:off x="2477005" y="2060848"/>
            <a:ext cx="6092825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● Wall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● Pressure-</a:t>
            </a:r>
            <a:r>
              <a:rPr lang="fr-FR" dirty="0" err="1"/>
              <a:t>outlet</a:t>
            </a:r>
            <a:endParaRPr lang="fr-FR" dirty="0"/>
          </a:p>
        </p:txBody>
      </p:sp>
      <p:sp>
        <p:nvSpPr>
          <p:cNvPr id="12" name="Titre 12">
            <a:extLst>
              <a:ext uri="{FF2B5EF4-FFF2-40B4-BE49-F238E27FC236}">
                <a16:creationId xmlns:a16="http://schemas.microsoft.com/office/drawing/2014/main" id="{BE0A5226-E901-4BCE-865D-9C6FF4AC0960}"/>
              </a:ext>
            </a:extLst>
          </p:cNvPr>
          <p:cNvSpPr txBox="1">
            <a:spLocks/>
          </p:cNvSpPr>
          <p:nvPr/>
        </p:nvSpPr>
        <p:spPr>
          <a:xfrm>
            <a:off x="2133972" y="3558976"/>
            <a:ext cx="9144001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 dirty="0"/>
              <a:t>• Conditions initiales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C44F9E6-F36F-43B4-B1B3-A750326863A2}"/>
                  </a:ext>
                </a:extLst>
              </p:cNvPr>
              <p:cNvSpPr/>
              <p:nvPr/>
            </p:nvSpPr>
            <p:spPr>
              <a:xfrm>
                <a:off x="2477005" y="2309590"/>
                <a:ext cx="4537973" cy="7881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=0, 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fr-FR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fr-FR" i="0">
                          <a:latin typeface="Cambria Math" panose="02040503050406030204" pitchFamily="18" charset="0"/>
                        </a:rPr>
                        <m:t>=0,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fr-FR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fr-FR" i="0">
                          <a:latin typeface="Cambria Math" panose="02040503050406030204" pitchFamily="18" charset="0"/>
                        </a:rPr>
                        <m:t>=0,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f>
                                <m:fPr>
                                  <m:type m:val="lin"/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sup>
                          </m:sSubSup>
                          <m:sSubSup>
                            <m:sSub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f>
                                <m:fPr>
                                  <m:type m:val="lin"/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fr-FR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FR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C44F9E6-F36F-43B4-B1B3-A750326863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7005" y="2309590"/>
                <a:ext cx="4537973" cy="7881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D9A8C51-D736-42F4-BF5D-62956625DA56}"/>
                  </a:ext>
                </a:extLst>
              </p:cNvPr>
              <p:cNvSpPr/>
              <p:nvPr/>
            </p:nvSpPr>
            <p:spPr>
              <a:xfrm>
                <a:off x="2497616" y="3494922"/>
                <a:ext cx="3721723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𝑎𝑡𝑚𝑜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fr-FR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fr-FR" i="0">
                          <a:latin typeface="Cambria Math" panose="02040503050406030204" pitchFamily="18" charset="0"/>
                        </a:rPr>
                        <m:t>=0,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fr-FR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fr-FR" i="0">
                          <a:latin typeface="Cambria Math" panose="02040503050406030204" pitchFamily="18" charset="0"/>
                        </a:rPr>
                        <m:t>=0,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𝜖</m:t>
                          </m:r>
                        </m:num>
                        <m:den>
                          <m:r>
                            <a:rPr lang="fr-FR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fr-FR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D9A8C51-D736-42F4-BF5D-62956625D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616" y="3494922"/>
                <a:ext cx="3721723" cy="6182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801DCF3-8B29-47A8-8969-2F14C1E9C2EE}"/>
                  </a:ext>
                </a:extLst>
              </p:cNvPr>
              <p:cNvSpPr/>
              <p:nvPr/>
            </p:nvSpPr>
            <p:spPr>
              <a:xfrm>
                <a:off x="2502924" y="5079118"/>
                <a:ext cx="15132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801DCF3-8B29-47A8-8969-2F14C1E9C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924" y="5079118"/>
                <a:ext cx="151329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C83056C-E579-47C5-8013-B7C7D0117EA9}"/>
                  </a:ext>
                </a:extLst>
              </p:cNvPr>
              <p:cNvSpPr/>
              <p:nvPr/>
            </p:nvSpPr>
            <p:spPr>
              <a:xfrm>
                <a:off x="2557489" y="5598921"/>
                <a:ext cx="14041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.1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C83056C-E579-47C5-8013-B7C7D0117E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489" y="5598921"/>
                <a:ext cx="140416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A519F81-60E0-4F0D-9652-4B3BBD5E9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fr-FR" noProof="0" smtClean="0"/>
              <a:t>8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6054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979612" y="-238472"/>
            <a:ext cx="9144001" cy="1219200"/>
          </a:xfrm>
        </p:spPr>
        <p:txBody>
          <a:bodyPr rtlCol="0"/>
          <a:lstStyle/>
          <a:p>
            <a:pPr rtl="0"/>
            <a:r>
              <a:rPr lang="fr-FR" u="sng" dirty="0"/>
              <a:t>3) Modèle numérique: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35DD4B7-DD2A-4149-A7E9-06BF90FF4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064" y="1562704"/>
            <a:ext cx="3711095" cy="50292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9DD91A3-E265-4902-8B64-4AB61491F0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22" t="6933"/>
          <a:stretch/>
        </p:blipFill>
        <p:spPr>
          <a:xfrm>
            <a:off x="8819366" y="678146"/>
            <a:ext cx="2808312" cy="2517676"/>
          </a:xfrm>
          <a:prstGeom prst="rect">
            <a:avLst/>
          </a:prstGeom>
        </p:spPr>
      </p:pic>
      <p:sp>
        <p:nvSpPr>
          <p:cNvPr id="9" name="Titre 12">
            <a:extLst>
              <a:ext uri="{FF2B5EF4-FFF2-40B4-BE49-F238E27FC236}">
                <a16:creationId xmlns:a16="http://schemas.microsoft.com/office/drawing/2014/main" id="{97CFC9DC-1B57-4FB3-A8F9-55EE749D1F36}"/>
              </a:ext>
            </a:extLst>
          </p:cNvPr>
          <p:cNvSpPr txBox="1">
            <a:spLocks/>
          </p:cNvSpPr>
          <p:nvPr/>
        </p:nvSpPr>
        <p:spPr>
          <a:xfrm>
            <a:off x="2224490" y="239656"/>
            <a:ext cx="9144001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 dirty="0"/>
              <a:t>• Choix du maillage</a:t>
            </a:r>
          </a:p>
        </p:txBody>
      </p:sp>
      <p:sp>
        <p:nvSpPr>
          <p:cNvPr id="10" name="Titre 12">
            <a:extLst>
              <a:ext uri="{FF2B5EF4-FFF2-40B4-BE49-F238E27FC236}">
                <a16:creationId xmlns:a16="http://schemas.microsoft.com/office/drawing/2014/main" id="{F63A1B9D-6728-42E7-BAE3-514BC36B0D34}"/>
              </a:ext>
            </a:extLst>
          </p:cNvPr>
          <p:cNvSpPr txBox="1">
            <a:spLocks/>
          </p:cNvSpPr>
          <p:nvPr/>
        </p:nvSpPr>
        <p:spPr>
          <a:xfrm>
            <a:off x="1082288" y="2858104"/>
            <a:ext cx="9144001" cy="30911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/>
              <a:t>24 538 cellules</a:t>
            </a:r>
          </a:p>
          <a:p>
            <a:endParaRPr lang="fr-FR" sz="2800" dirty="0"/>
          </a:p>
          <a:p>
            <a:r>
              <a:rPr lang="fr-FR" sz="2800" dirty="0"/>
              <a:t>Taille des éléments:</a:t>
            </a:r>
          </a:p>
          <a:p>
            <a:r>
              <a:rPr lang="fr-FR" sz="2800" dirty="0"/>
              <a:t>0,012m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DAD461F-C266-4CDE-BFEC-B03B66372E7E}"/>
                  </a:ext>
                </a:extLst>
              </p:cNvPr>
              <p:cNvSpPr/>
              <p:nvPr/>
            </p:nvSpPr>
            <p:spPr>
              <a:xfrm>
                <a:off x="8426523" y="5301208"/>
                <a:ext cx="6092825" cy="179382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0" lvl="1" indent="0" hangingPunct="0">
                  <a:spcBef>
                    <a:spcPts val="0"/>
                  </a:spcBef>
                  <a:spcAft>
                    <a:spcPts val="1414"/>
                  </a:spcAft>
                  <a:buSzPct val="75000"/>
                </a:pPr>
                <a:r>
                  <a:rPr lang="fr-FR" sz="1700" b="1" dirty="0"/>
                  <a:t>• </a:t>
                </a:r>
                <a:r>
                  <a:rPr lang="fr-FR" sz="1700" dirty="0">
                    <a:latin typeface="Century Gothic (En-têtes)"/>
                    <a:ea typeface="Microsoft YaHei" pitchFamily="2"/>
                    <a:cs typeface="Mangal" pitchFamily="2"/>
                  </a:rPr>
                  <a:t>Pas de temps constant : 0,0005 s</a:t>
                </a:r>
              </a:p>
              <a:p>
                <a:pPr marL="0" lvl="1" indent="0" hangingPunct="0">
                  <a:spcBef>
                    <a:spcPts val="0"/>
                  </a:spcBef>
                  <a:spcAft>
                    <a:spcPts val="1414"/>
                  </a:spcAft>
                  <a:buSzPct val="75000"/>
                </a:pPr>
                <a:r>
                  <a:rPr lang="fr-FR" sz="1700" b="1" dirty="0"/>
                  <a:t>• </a:t>
                </a:r>
                <a:r>
                  <a:rPr lang="fr-FR" sz="1700" dirty="0">
                    <a:latin typeface="Century Gothic (En-têtes)"/>
                    <a:ea typeface="Microsoft YaHei" pitchFamily="2"/>
                    <a:cs typeface="Mangal" pitchFamily="2"/>
                  </a:rPr>
                  <a:t>Durée de la simulation : 4 s</a:t>
                </a:r>
              </a:p>
              <a:p>
                <a:pPr marL="0" lvl="1" hangingPunct="0">
                  <a:spcAft>
                    <a:spcPts val="1414"/>
                  </a:spcAft>
                  <a:buSzPct val="75000"/>
                </a:pPr>
                <a:r>
                  <a:rPr lang="fr-FR" sz="1700" b="1" dirty="0"/>
                  <a:t>• </a:t>
                </a:r>
                <a:r>
                  <a:rPr lang="fr-FR" sz="1700" dirty="0">
                    <a:latin typeface="Century Gothic (En-têtes)"/>
                    <a:ea typeface="Microsoft YaHei" pitchFamily="2"/>
                    <a:cs typeface="Mangal" pitchFamily="2"/>
                  </a:rPr>
                  <a:t>CFL=</a:t>
                </a:r>
                <a14:m>
                  <m:oMath xmlns:m="http://schemas.openxmlformats.org/officeDocument/2006/math">
                    <m:r>
                      <a:rPr lang="fr-FR" sz="1700" i="1">
                        <a:latin typeface="Cambria Math" panose="02040503050406030204" pitchFamily="18" charset="0"/>
                      </a:rPr>
                      <m:t>𝑢</m:t>
                    </m:r>
                    <m:f>
                      <m:fPr>
                        <m:ctrlPr>
                          <a:rPr lang="fr-FR" sz="1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700" i="1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fr-FR" sz="1700" i="1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fr-FR" sz="1700" i="1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fr-FR" sz="170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fr-FR" sz="1700" dirty="0"/>
                  <a:t>=0.2</a:t>
                </a:r>
              </a:p>
              <a:p>
                <a:pPr marL="0" lvl="1" indent="0" hangingPunct="0">
                  <a:spcBef>
                    <a:spcPts val="0"/>
                  </a:spcBef>
                  <a:spcAft>
                    <a:spcPts val="1414"/>
                  </a:spcAft>
                  <a:buSzPct val="75000"/>
                  <a:buFont typeface="StarSymbol"/>
                  <a:buChar char="–"/>
                </a:pPr>
                <a:endParaRPr lang="fr-FR" sz="1700" dirty="0">
                  <a:latin typeface="Century Gothic (En-têtes)"/>
                  <a:ea typeface="Microsoft YaHei" pitchFamily="2"/>
                  <a:cs typeface="Mangal" pitchFamily="2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DAD461F-C266-4CDE-BFEC-B03B66372E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523" y="5301208"/>
                <a:ext cx="6092825" cy="1793824"/>
              </a:xfrm>
              <a:prstGeom prst="rect">
                <a:avLst/>
              </a:prstGeom>
              <a:blipFill>
                <a:blip r:embed="rId5"/>
                <a:stretch>
                  <a:fillRect l="-600" t="-10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1064309-D377-421D-A2B6-6BE8FB5D8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fr-FR" noProof="0" smtClean="0"/>
              <a:t>9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52875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Vagues 16x9">
  <a:themeElements>
    <a:clrScheme name="Ocean Waves">
      <a:dk1>
        <a:sysClr val="windowText" lastClr="000000"/>
      </a:dk1>
      <a:lt1>
        <a:sysClr val="window" lastClr="FFFFFF"/>
      </a:lt1>
      <a:dk2>
        <a:srgbClr val="134251"/>
      </a:dk2>
      <a:lt2>
        <a:srgbClr val="83BEC0"/>
      </a:lt2>
      <a:accent1>
        <a:srgbClr val="339C9F"/>
      </a:accent1>
      <a:accent2>
        <a:srgbClr val="E68010"/>
      </a:accent2>
      <a:accent3>
        <a:srgbClr val="8EB414"/>
      </a:accent3>
      <a:accent4>
        <a:srgbClr val="0CB89B"/>
      </a:accent4>
      <a:accent5>
        <a:srgbClr val="ECB720"/>
      </a:accent5>
      <a:accent6>
        <a:srgbClr val="319762"/>
      </a:accent6>
      <a:hlink>
        <a:srgbClr val="E68010"/>
      </a:hlink>
      <a:folHlink>
        <a:srgbClr val="339C9F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5820125_TF02901025.potx" id="{28321B1A-4EE3-4769-AF44-038F34A54786}" vid="{15D348D7-834F-48CE-BAD9-7B196DDE4898}"/>
    </a:ext>
  </a:extLst>
</a:theme>
</file>

<file path=ppt/theme/theme2.xml><?xml version="1.0" encoding="utf-8"?>
<a:theme xmlns:a="http://schemas.openxmlformats.org/drawingml/2006/main" name="Thème Office">
  <a:themeElements>
    <a:clrScheme name="Ocean Waves">
      <a:dk1>
        <a:sysClr val="windowText" lastClr="000000"/>
      </a:dk1>
      <a:lt1>
        <a:sysClr val="window" lastClr="FFFFFF"/>
      </a:lt1>
      <a:dk2>
        <a:srgbClr val="134251"/>
      </a:dk2>
      <a:lt2>
        <a:srgbClr val="83BEC0"/>
      </a:lt2>
      <a:accent1>
        <a:srgbClr val="339C9F"/>
      </a:accent1>
      <a:accent2>
        <a:srgbClr val="E68010"/>
      </a:accent2>
      <a:accent3>
        <a:srgbClr val="8EB414"/>
      </a:accent3>
      <a:accent4>
        <a:srgbClr val="0CB89B"/>
      </a:accent4>
      <a:accent5>
        <a:srgbClr val="ECB720"/>
      </a:accent5>
      <a:accent6>
        <a:srgbClr val="319762"/>
      </a:accent6>
      <a:hlink>
        <a:srgbClr val="E68010"/>
      </a:hlink>
      <a:folHlink>
        <a:srgbClr val="339C9F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cean Waves">
      <a:dk1>
        <a:sysClr val="windowText" lastClr="000000"/>
      </a:dk1>
      <a:lt1>
        <a:sysClr val="window" lastClr="FFFFFF"/>
      </a:lt1>
      <a:dk2>
        <a:srgbClr val="134251"/>
      </a:dk2>
      <a:lt2>
        <a:srgbClr val="83BEC0"/>
      </a:lt2>
      <a:accent1>
        <a:srgbClr val="339C9F"/>
      </a:accent1>
      <a:accent2>
        <a:srgbClr val="E68010"/>
      </a:accent2>
      <a:accent3>
        <a:srgbClr val="8EB414"/>
      </a:accent3>
      <a:accent4>
        <a:srgbClr val="0CB89B"/>
      </a:accent4>
      <a:accent5>
        <a:srgbClr val="ECB720"/>
      </a:accent5>
      <a:accent6>
        <a:srgbClr val="319762"/>
      </a:accent6>
      <a:hlink>
        <a:srgbClr val="E68010"/>
      </a:hlink>
      <a:folHlink>
        <a:srgbClr val="339C9F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E6A2223A-9182-462D-922F-5606A5A907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B6DE00F-F2BC-4082-AB87-D0D78777DE1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5C5BB1-9D2C-412A-AE6C-0FC75190A4CE}">
  <ds:schemaRefs>
    <ds:schemaRef ds:uri="http://www.w3.org/XML/1998/namespace"/>
    <ds:schemaRef ds:uri="a4f35948-e619-41b3-aa29-22878b09cfd2"/>
    <ds:schemaRef ds:uri="http://schemas.microsoft.com/office/2006/documentManagement/types"/>
    <ds:schemaRef ds:uri="http://schemas.microsoft.com/office/2006/metadata/properties"/>
    <ds:schemaRef ds:uri="40262f94-9f35-4ac3-9a90-690165a166b7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nature vagues (grand écran)</Template>
  <TotalTime>1029</TotalTime>
  <Words>598</Words>
  <Application>Microsoft Office PowerPoint</Application>
  <PresentationFormat>Personnalisé</PresentationFormat>
  <Paragraphs>171</Paragraphs>
  <Slides>18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Cambria Math</vt:lpstr>
      <vt:lpstr>Century Gothic</vt:lpstr>
      <vt:lpstr>Century Gothic (Corps)</vt:lpstr>
      <vt:lpstr>Century Gothic (En-têtes)</vt:lpstr>
      <vt:lpstr>StarSymbol</vt:lpstr>
      <vt:lpstr>Vagues 16x9</vt:lpstr>
      <vt:lpstr>Projet Ansys Fluent:    Chute d’un cube dans l’eau en 2D</vt:lpstr>
      <vt:lpstr>Sommaire:</vt:lpstr>
      <vt:lpstr>1) Introduction</vt:lpstr>
      <vt:lpstr>2) Modélisation du problème:</vt:lpstr>
      <vt:lpstr>2) Modélisation du problème:</vt:lpstr>
      <vt:lpstr>2) Modélisation du problème:</vt:lpstr>
      <vt:lpstr>2) Modélisation du problème:</vt:lpstr>
      <vt:lpstr>2) Modélisation du problème:</vt:lpstr>
      <vt:lpstr>3) Modèle numérique:</vt:lpstr>
      <vt:lpstr>3) Modèle numérique:</vt:lpstr>
      <vt:lpstr>3) Modèle numérique:</vt:lpstr>
      <vt:lpstr>4) Résultats:</vt:lpstr>
      <vt:lpstr>4) Résultats:</vt:lpstr>
      <vt:lpstr>4) Résultats: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de projets:    Modélisation Calculs Fluides et Structures</dc:title>
  <dc:creator>Ronan Dupont</dc:creator>
  <cp:lastModifiedBy>Ronan</cp:lastModifiedBy>
  <cp:revision>75</cp:revision>
  <dcterms:created xsi:type="dcterms:W3CDTF">2020-11-24T16:08:11Z</dcterms:created>
  <dcterms:modified xsi:type="dcterms:W3CDTF">2020-12-15T21:07:36Z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